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21"/>
  </p:notesMasterIdLst>
  <p:handoutMasterIdLst>
    <p:handoutMasterId r:id="rId22"/>
  </p:handoutMasterIdLst>
  <p:sldIdLst>
    <p:sldId id="264" r:id="rId5"/>
    <p:sldId id="275" r:id="rId6"/>
    <p:sldId id="290" r:id="rId7"/>
    <p:sldId id="265" r:id="rId8"/>
    <p:sldId id="273" r:id="rId9"/>
    <p:sldId id="276" r:id="rId10"/>
    <p:sldId id="271" r:id="rId11"/>
    <p:sldId id="288" r:id="rId12"/>
    <p:sldId id="289" r:id="rId13"/>
    <p:sldId id="277" r:id="rId14"/>
    <p:sldId id="267" r:id="rId15"/>
    <p:sldId id="291" r:id="rId16"/>
    <p:sldId id="270" r:id="rId17"/>
    <p:sldId id="287" r:id="rId18"/>
    <p:sldId id="293" r:id="rId19"/>
    <p:sldId id="292" r:id="rId2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flaumer, Robert (DEMA)" initials="PR(" lastIdx="19" clrIdx="0">
    <p:extLst>
      <p:ext uri="{19B8F6BF-5375-455C-9EA6-DF929625EA0E}">
        <p15:presenceInfo xmlns:p15="http://schemas.microsoft.com/office/powerpoint/2012/main" userId="S::Robert.Pflaumer@delaware.gov::7b81a379-0bcc-4332-b6e5-70355f36ad36" providerId="AD"/>
      </p:ext>
    </p:extLst>
  </p:cmAuthor>
  <p:cmAuthor id="2" name="Mriss, Joseph (DEMA)" initials="MJ(" lastIdx="1" clrIdx="1">
    <p:extLst>
      <p:ext uri="{19B8F6BF-5375-455C-9EA6-DF929625EA0E}">
        <p15:presenceInfo xmlns:p15="http://schemas.microsoft.com/office/powerpoint/2012/main" userId="S::joseph.mriss@delaware.gov::28e934ac-938a-4563-a8f4-dac1cbe55f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387D"/>
    <a:srgbClr val="4F262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E8CA3-63BC-4391-8D5A-37C5B03B4606}" v="9" dt="2020-11-18T19:25:07.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1941" autoAdjust="0"/>
  </p:normalViewPr>
  <p:slideViewPr>
    <p:cSldViewPr>
      <p:cViewPr varScale="1">
        <p:scale>
          <a:sx n="66" d="100"/>
          <a:sy n="66" d="100"/>
        </p:scale>
        <p:origin x="744" y="48"/>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100" d="100"/>
        <a:sy n="100" d="100"/>
      </p:scale>
      <p:origin x="0" y="1483"/>
    </p:cViewPr>
  </p:sorterViewPr>
  <p:notesViewPr>
    <p:cSldViewPr>
      <p:cViewPr>
        <p:scale>
          <a:sx n="100" d="100"/>
          <a:sy n="100" d="100"/>
        </p:scale>
        <p:origin x="-864" y="-6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man, Lori A (DTI)" userId="f5cdd157-847b-48b9-a451-8c49727d29cc" providerId="ADAL" clId="{165E8CA3-63BC-4391-8D5A-37C5B03B4606}"/>
    <pc:docChg chg="custSel addSld modSld modNotesMaster">
      <pc:chgData name="Gorman, Lori A (DTI)" userId="f5cdd157-847b-48b9-a451-8c49727d29cc" providerId="ADAL" clId="{165E8CA3-63BC-4391-8D5A-37C5B03B4606}" dt="2020-11-18T19:25:07.466" v="708" actId="207"/>
      <pc:docMkLst>
        <pc:docMk/>
      </pc:docMkLst>
      <pc:sldChg chg="addSp delSp modSp">
        <pc:chgData name="Gorman, Lori A (DTI)" userId="f5cdd157-847b-48b9-a451-8c49727d29cc" providerId="ADAL" clId="{165E8CA3-63BC-4391-8D5A-37C5B03B4606}" dt="2020-11-18T19:25:07.466" v="708" actId="207"/>
        <pc:sldMkLst>
          <pc:docMk/>
          <pc:sldMk cId="2084649673" sldId="271"/>
        </pc:sldMkLst>
        <pc:spChg chg="add mod">
          <ac:chgData name="Gorman, Lori A (DTI)" userId="f5cdd157-847b-48b9-a451-8c49727d29cc" providerId="ADAL" clId="{165E8CA3-63BC-4391-8D5A-37C5B03B4606}" dt="2020-11-18T19:25:07.466" v="708" actId="207"/>
          <ac:spMkLst>
            <pc:docMk/>
            <pc:sldMk cId="2084649673" sldId="271"/>
            <ac:spMk id="2" creationId="{6F2B4543-0211-4993-947A-89E63DEC49F7}"/>
          </ac:spMkLst>
        </pc:spChg>
        <pc:spChg chg="add del mod">
          <ac:chgData name="Gorman, Lori A (DTI)" userId="f5cdd157-847b-48b9-a451-8c49727d29cc" providerId="ADAL" clId="{165E8CA3-63BC-4391-8D5A-37C5B03B4606}" dt="2020-11-18T19:22:01.503" v="636" actId="478"/>
          <ac:spMkLst>
            <pc:docMk/>
            <pc:sldMk cId="2084649673" sldId="271"/>
            <ac:spMk id="3" creationId="{522E5085-1F57-4AFB-8B15-78BA4912AFB1}"/>
          </ac:spMkLst>
        </pc:spChg>
        <pc:spChg chg="add mod">
          <ac:chgData name="Gorman, Lori A (DTI)" userId="f5cdd157-847b-48b9-a451-8c49727d29cc" providerId="ADAL" clId="{165E8CA3-63BC-4391-8D5A-37C5B03B4606}" dt="2020-11-18T19:24:54.336" v="702" actId="1076"/>
          <ac:spMkLst>
            <pc:docMk/>
            <pc:sldMk cId="2084649673" sldId="271"/>
            <ac:spMk id="5" creationId="{65CAADE1-6993-49FA-B552-35753F2278ED}"/>
          </ac:spMkLst>
        </pc:spChg>
        <pc:picChg chg="del">
          <ac:chgData name="Gorman, Lori A (DTI)" userId="f5cdd157-847b-48b9-a451-8c49727d29cc" providerId="ADAL" clId="{165E8CA3-63BC-4391-8D5A-37C5B03B4606}" dt="2020-11-18T19:21:57.050" v="635" actId="478"/>
          <ac:picMkLst>
            <pc:docMk/>
            <pc:sldMk cId="2084649673" sldId="271"/>
            <ac:picMk id="4" creationId="{00000000-0000-0000-0000-000000000000}"/>
          </ac:picMkLst>
        </pc:picChg>
      </pc:sldChg>
      <pc:sldChg chg="addSp modSp">
        <pc:chgData name="Gorman, Lori A (DTI)" userId="f5cdd157-847b-48b9-a451-8c49727d29cc" providerId="ADAL" clId="{165E8CA3-63BC-4391-8D5A-37C5B03B4606}" dt="2020-11-18T19:12:49.778" v="50" actId="113"/>
        <pc:sldMkLst>
          <pc:docMk/>
          <pc:sldMk cId="2385806668" sldId="287"/>
        </pc:sldMkLst>
        <pc:spChg chg="add mod">
          <ac:chgData name="Gorman, Lori A (DTI)" userId="f5cdd157-847b-48b9-a451-8c49727d29cc" providerId="ADAL" clId="{165E8CA3-63BC-4391-8D5A-37C5B03B4606}" dt="2020-11-18T19:12:49.778" v="50" actId="113"/>
          <ac:spMkLst>
            <pc:docMk/>
            <pc:sldMk cId="2385806668" sldId="287"/>
            <ac:spMk id="2" creationId="{BE20810E-5529-4517-86C2-050287DA2D3D}"/>
          </ac:spMkLst>
        </pc:spChg>
        <pc:spChg chg="mod">
          <ac:chgData name="Gorman, Lori A (DTI)" userId="f5cdd157-847b-48b9-a451-8c49727d29cc" providerId="ADAL" clId="{165E8CA3-63BC-4391-8D5A-37C5B03B4606}" dt="2020-11-18T19:11:59.872" v="19" actId="113"/>
          <ac:spMkLst>
            <pc:docMk/>
            <pc:sldMk cId="2385806668" sldId="287"/>
            <ac:spMk id="3" creationId="{00000000-0000-0000-0000-000000000000}"/>
          </ac:spMkLst>
        </pc:spChg>
      </pc:sldChg>
      <pc:sldChg chg="modSp add">
        <pc:chgData name="Gorman, Lori A (DTI)" userId="f5cdd157-847b-48b9-a451-8c49727d29cc" providerId="ADAL" clId="{165E8CA3-63BC-4391-8D5A-37C5B03B4606}" dt="2020-11-18T19:16:42.658" v="631" actId="20577"/>
        <pc:sldMkLst>
          <pc:docMk/>
          <pc:sldMk cId="4071432523" sldId="293"/>
        </pc:sldMkLst>
        <pc:spChg chg="mod">
          <ac:chgData name="Gorman, Lori A (DTI)" userId="f5cdd157-847b-48b9-a451-8c49727d29cc" providerId="ADAL" clId="{165E8CA3-63BC-4391-8D5A-37C5B03B4606}" dt="2020-11-18T19:16:42.658" v="631" actId="20577"/>
          <ac:spMkLst>
            <pc:docMk/>
            <pc:sldMk cId="4071432523" sldId="29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7315200" cy="480060"/>
          </a:xfrm>
          <a:prstGeom prst="rect">
            <a:avLst/>
          </a:prstGeom>
        </p:spPr>
        <p:txBody>
          <a:bodyPr vert="horz" wrap="square" lIns="96663" tIns="48332" rIns="96663" bIns="48332" numCol="1" anchor="t" anchorCtr="0" compatLnSpc="1">
            <a:prstTxWarp prst="textNoShape">
              <a:avLst/>
            </a:prstTxWarp>
          </a:bodyPr>
          <a:lstStyle>
            <a:lvl1pPr eaLnBrk="1" hangingPunct="1">
              <a:defRPr sz="1100" b="1">
                <a:latin typeface="Arial" charset="0"/>
              </a:defRPr>
            </a:lvl1pPr>
          </a:lstStyle>
          <a:p>
            <a:pPr>
              <a:defRPr/>
            </a:pPr>
            <a:r>
              <a:rPr lang="en-US"/>
              <a:t>IS-700.A:  National Incident Management System, An Introduction</a:t>
            </a:r>
          </a:p>
        </p:txBody>
      </p:sp>
      <p:sp>
        <p:nvSpPr>
          <p:cNvPr id="4" name="Slide Image Placeholder 3"/>
          <p:cNvSpPr>
            <a:spLocks noGrp="1" noRot="1" noChangeAspect="1"/>
          </p:cNvSpPr>
          <p:nvPr>
            <p:ph type="sldImg" idx="2"/>
          </p:nvPr>
        </p:nvSpPr>
        <p:spPr>
          <a:xfrm>
            <a:off x="1255713" y="558800"/>
            <a:ext cx="4803775" cy="3602038"/>
          </a:xfrm>
          <a:prstGeom prst="rect">
            <a:avLst/>
          </a:prstGeom>
          <a:noFill/>
          <a:ln w="12700">
            <a:solidFill>
              <a:prstClr val="black"/>
            </a:solidFill>
          </a:ln>
        </p:spPr>
        <p:txBody>
          <a:bodyPr vert="horz" lIns="96663" tIns="48332" rIns="96663" bIns="48332" rtlCol="0" anchor="ctr"/>
          <a:lstStyle/>
          <a:p>
            <a:pPr lvl="0"/>
            <a:endParaRPr lang="en-US" noProof="0"/>
          </a:p>
        </p:txBody>
      </p:sp>
      <p:sp>
        <p:nvSpPr>
          <p:cNvPr id="5" name="Notes Placeholder 4"/>
          <p:cNvSpPr>
            <a:spLocks noGrp="1"/>
          </p:cNvSpPr>
          <p:nvPr>
            <p:ph type="body" sz="quarter" idx="3"/>
          </p:nvPr>
        </p:nvSpPr>
        <p:spPr>
          <a:xfrm>
            <a:off x="243841" y="4652249"/>
            <a:ext cx="6664960" cy="4480560"/>
          </a:xfrm>
          <a:prstGeom prst="rect">
            <a:avLst/>
          </a:prstGeom>
        </p:spPr>
        <p:txBody>
          <a:bodyPr vert="horz" lIns="96663" tIns="48332" rIns="96663" bIns="48332" rtlCol="0">
            <a:normAutofit/>
          </a:bodyPr>
          <a:lstStyle/>
          <a:p>
            <a:pPr lvl="0"/>
            <a:r>
              <a:rPr lang="en-US" noProof="0" dirty="0"/>
              <a:t>Click to edit Master text styles</a:t>
            </a:r>
          </a:p>
          <a:p>
            <a:pPr lvl="1"/>
            <a:r>
              <a:rPr lang="en-US" noProof="0" dirty="0"/>
              <a:t>Second level</a:t>
            </a:r>
          </a:p>
          <a:p>
            <a:pPr lvl="2"/>
            <a:r>
              <a:rPr lang="en-US" noProof="0" dirty="0"/>
              <a:t>Third level</a:t>
            </a:r>
          </a:p>
        </p:txBody>
      </p:sp>
      <p:sp>
        <p:nvSpPr>
          <p:cNvPr id="6" name="Footer Placeholder 5"/>
          <p:cNvSpPr>
            <a:spLocks noGrp="1"/>
          </p:cNvSpPr>
          <p:nvPr>
            <p:ph type="ftr" sz="quarter" idx="4"/>
          </p:nvPr>
        </p:nvSpPr>
        <p:spPr>
          <a:xfrm>
            <a:off x="0" y="9119473"/>
            <a:ext cx="3169920" cy="480060"/>
          </a:xfrm>
          <a:prstGeom prst="rect">
            <a:avLst/>
          </a:prstGeom>
        </p:spPr>
        <p:txBody>
          <a:bodyPr vert="horz" wrap="square" lIns="96663" tIns="48332" rIns="96663" bIns="48332" numCol="1" anchor="b" anchorCtr="0" compatLnSpc="1">
            <a:prstTxWarp prst="textNoShape">
              <a:avLst/>
            </a:prstTxWarp>
          </a:bodyPr>
          <a:lstStyle>
            <a:lvl1pPr eaLnBrk="1" hangingPunct="1">
              <a:defRPr sz="1000" b="1">
                <a:latin typeface="Arial" charset="0"/>
              </a:defRPr>
            </a:lvl1pPr>
          </a:lstStyle>
          <a:p>
            <a:pPr>
              <a:defRPr/>
            </a:pPr>
            <a:r>
              <a:rPr lang="en-US"/>
              <a:t>Welcome</a:t>
            </a:r>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wrap="square" lIns="96663" tIns="48332" rIns="96663" bIns="48332" numCol="1" anchor="b" anchorCtr="0" compatLnSpc="1">
            <a:prstTxWarp prst="textNoShape">
              <a:avLst/>
            </a:prstTxWarp>
          </a:bodyPr>
          <a:lstStyle>
            <a:lvl1pPr algn="r" eaLnBrk="1" hangingPunct="1">
              <a:defRPr sz="1000" b="1"/>
            </a:lvl1pPr>
          </a:lstStyle>
          <a:p>
            <a:pPr>
              <a:defRPr/>
            </a:pPr>
            <a:r>
              <a:rPr lang="en-US" altLang="en-US"/>
              <a:t>Page 1.</a:t>
            </a:r>
            <a:fld id="{5702FBB1-046D-4756-B6DC-62FA02C0F76B}" type="slidenum">
              <a:rPr lang="en-US" altLang="en-US"/>
              <a:pPr>
                <a:defRPr/>
              </a:pPr>
              <a:t>‹#›</a:t>
            </a:fld>
            <a:endParaRPr lang="en-US" altLang="en-US"/>
          </a:p>
        </p:txBody>
      </p:sp>
      <p:cxnSp>
        <p:nvCxnSpPr>
          <p:cNvPr id="16" name="Straight Connector 15"/>
          <p:cNvCxnSpPr/>
          <p:nvPr/>
        </p:nvCxnSpPr>
        <p:spPr>
          <a:xfrm>
            <a:off x="1" y="4547235"/>
            <a:ext cx="7315200" cy="16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80" name="Text Box 12"/>
          <p:cNvSpPr txBox="1">
            <a:spLocks noChangeArrowheads="1"/>
          </p:cNvSpPr>
          <p:nvPr/>
        </p:nvSpPr>
        <p:spPr bwMode="auto">
          <a:xfrm>
            <a:off x="-1047" y="4237715"/>
            <a:ext cx="1598908" cy="324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7510" tIns="53756" rIns="107510" bIns="53756" anchor="ctr">
            <a:spAutoFit/>
          </a:bodyPr>
          <a:lstStyle>
            <a:lvl1pPr defTabSz="1016000">
              <a:defRPr>
                <a:solidFill>
                  <a:schemeClr val="tx1"/>
                </a:solidFill>
                <a:latin typeface="Arial" panose="020B0604020202020204" pitchFamily="34" charset="0"/>
              </a:defRPr>
            </a:lvl1pPr>
            <a:lvl2pPr marL="742950" indent="-285750" defTabSz="1016000">
              <a:defRPr>
                <a:solidFill>
                  <a:schemeClr val="tx1"/>
                </a:solidFill>
                <a:latin typeface="Arial" panose="020B0604020202020204" pitchFamily="34" charset="0"/>
              </a:defRPr>
            </a:lvl2pPr>
            <a:lvl3pPr marL="1143000" indent="-228600" defTabSz="1016000">
              <a:defRPr>
                <a:solidFill>
                  <a:schemeClr val="tx1"/>
                </a:solidFill>
                <a:latin typeface="Arial" panose="020B0604020202020204" pitchFamily="34" charset="0"/>
              </a:defRPr>
            </a:lvl3pPr>
            <a:lvl4pPr marL="1600200" indent="-228600" defTabSz="1016000">
              <a:defRPr>
                <a:solidFill>
                  <a:schemeClr val="tx1"/>
                </a:solidFill>
                <a:latin typeface="Arial" panose="020B0604020202020204" pitchFamily="34" charset="0"/>
              </a:defRPr>
            </a:lvl4pPr>
            <a:lvl5pPr marL="2057400" indent="-228600" defTabSz="1016000">
              <a:defRPr>
                <a:solidFill>
                  <a:schemeClr val="tx1"/>
                </a:solidFill>
                <a:latin typeface="Arial" panose="020B0604020202020204" pitchFamily="34" charset="0"/>
              </a:defRPr>
            </a:lvl5pPr>
            <a:lvl6pPr marL="2514600" indent="-228600" defTabSz="1016000" eaLnBrk="0" fontAlgn="base" hangingPunct="0">
              <a:spcBef>
                <a:spcPct val="0"/>
              </a:spcBef>
              <a:spcAft>
                <a:spcPct val="0"/>
              </a:spcAft>
              <a:defRPr>
                <a:solidFill>
                  <a:schemeClr val="tx1"/>
                </a:solidFill>
                <a:latin typeface="Arial" panose="020B0604020202020204" pitchFamily="34" charset="0"/>
              </a:defRPr>
            </a:lvl6pPr>
            <a:lvl7pPr marL="2971800" indent="-228600" defTabSz="1016000" eaLnBrk="0" fontAlgn="base" hangingPunct="0">
              <a:spcBef>
                <a:spcPct val="0"/>
              </a:spcBef>
              <a:spcAft>
                <a:spcPct val="0"/>
              </a:spcAft>
              <a:defRPr>
                <a:solidFill>
                  <a:schemeClr val="tx1"/>
                </a:solidFill>
                <a:latin typeface="Arial" panose="020B0604020202020204" pitchFamily="34" charset="0"/>
              </a:defRPr>
            </a:lvl7pPr>
            <a:lvl8pPr marL="3429000" indent="-228600" defTabSz="1016000" eaLnBrk="0" fontAlgn="base" hangingPunct="0">
              <a:spcBef>
                <a:spcPct val="0"/>
              </a:spcBef>
              <a:spcAft>
                <a:spcPct val="0"/>
              </a:spcAft>
              <a:defRPr>
                <a:solidFill>
                  <a:schemeClr val="tx1"/>
                </a:solidFill>
                <a:latin typeface="Arial" panose="020B0604020202020204" pitchFamily="34" charset="0"/>
              </a:defRPr>
            </a:lvl8pPr>
            <a:lvl9pPr marL="3886200" indent="-228600" defTabSz="10160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defRPr/>
            </a:pPr>
            <a:r>
              <a:rPr lang="en-US" altLang="en-US" sz="1400" b="1"/>
              <a:t>Instructor Notes</a:t>
            </a:r>
          </a:p>
        </p:txBody>
      </p:sp>
      <p:cxnSp>
        <p:nvCxnSpPr>
          <p:cNvPr id="18" name="Straight Connector 17"/>
          <p:cNvCxnSpPr/>
          <p:nvPr/>
        </p:nvCxnSpPr>
        <p:spPr>
          <a:xfrm>
            <a:off x="1" y="9342836"/>
            <a:ext cx="7315200" cy="16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 y="273368"/>
            <a:ext cx="7315200" cy="16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225425" indent="-171450" algn="l" rtl="0" eaLnBrk="0" fontAlgn="base" hangingPunct="0">
      <a:spcBef>
        <a:spcPct val="30000"/>
      </a:spcBef>
      <a:spcAft>
        <a:spcPct val="0"/>
      </a:spcAft>
      <a:buFont typeface="Arial" panose="020B0604020202020204" pitchFamily="34" charset="0"/>
      <a:buChar char="•"/>
      <a:defRPr sz="1000" kern="1200">
        <a:solidFill>
          <a:schemeClr val="tx1"/>
        </a:solidFill>
        <a:latin typeface="Arial" pitchFamily="34" charset="0"/>
        <a:ea typeface="+mn-ea"/>
        <a:cs typeface="Arial" pitchFamily="34" charset="0"/>
      </a:defRPr>
    </a:lvl2pPr>
    <a:lvl3pPr marL="398463" indent="-173038" algn="l" rtl="0" eaLnBrk="0" fontAlgn="base" hangingPunct="0">
      <a:spcBef>
        <a:spcPct val="30000"/>
      </a:spcBef>
      <a:spcAft>
        <a:spcPct val="0"/>
      </a:spcAft>
      <a:buFont typeface="Arial" panose="020B0604020202020204" pitchFamily="34" charset="0"/>
      <a:buChar char="•"/>
      <a:defRPr sz="10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buFont typeface="Arial" panose="020B0604020202020204" pitchFamily="34" charset="0"/>
      <a:buChar char="•"/>
      <a:defRPr sz="10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buFont typeface="Arial" panose="020B0604020202020204" pitchFamily="34" charset="0"/>
      <a:buChar char="•"/>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51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85386" indent="-302072">
              <a:spcBef>
                <a:spcPct val="30000"/>
              </a:spcBef>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2pPr>
            <a:lvl3pPr marL="1208287" indent="-241657">
              <a:spcBef>
                <a:spcPct val="30000"/>
              </a:spcBef>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3pPr>
            <a:lvl4pPr marL="1691601" indent="-241657">
              <a:spcBef>
                <a:spcPct val="30000"/>
              </a:spcBef>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4pPr>
            <a:lvl5pPr marL="2174916" indent="-241657">
              <a:spcBef>
                <a:spcPct val="30000"/>
              </a:spcBef>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5pPr>
            <a:lvl6pPr marL="2658231" indent="-241657" eaLnBrk="0" fontAlgn="base" hangingPunct="0">
              <a:spcBef>
                <a:spcPct val="30000"/>
              </a:spcBef>
              <a:spcAft>
                <a:spcPct val="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6pPr>
            <a:lvl7pPr marL="3141546" indent="-241657" eaLnBrk="0" fontAlgn="base" hangingPunct="0">
              <a:spcBef>
                <a:spcPct val="30000"/>
              </a:spcBef>
              <a:spcAft>
                <a:spcPct val="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7pPr>
            <a:lvl8pPr marL="3624860" indent="-241657" eaLnBrk="0" fontAlgn="base" hangingPunct="0">
              <a:spcBef>
                <a:spcPct val="30000"/>
              </a:spcBef>
              <a:spcAft>
                <a:spcPct val="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8pPr>
            <a:lvl9pPr marL="4108174" indent="-241657" eaLnBrk="0" fontAlgn="base" hangingPunct="0">
              <a:spcBef>
                <a:spcPct val="30000"/>
              </a:spcBef>
              <a:spcAft>
                <a:spcPct val="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9pPr>
          </a:lstStyle>
          <a:p>
            <a:pPr>
              <a:spcBef>
                <a:spcPct val="0"/>
              </a:spcBef>
            </a:pPr>
            <a:r>
              <a:rPr lang="en-US" altLang="en-US" dirty="0">
                <a:ea typeface="ＭＳ Ｐゴシック" panose="020B0600070205080204" pitchFamily="34" charset="-128"/>
              </a:rPr>
              <a:t>Welcome</a:t>
            </a:r>
          </a:p>
        </p:txBody>
      </p:sp>
      <p:sp>
        <p:nvSpPr>
          <p:cNvPr id="51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85386" indent="-302072">
              <a:spcBef>
                <a:spcPct val="30000"/>
              </a:spcBef>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2pPr>
            <a:lvl3pPr marL="1208287" indent="-241657">
              <a:spcBef>
                <a:spcPct val="30000"/>
              </a:spcBef>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3pPr>
            <a:lvl4pPr marL="1691601" indent="-241657">
              <a:spcBef>
                <a:spcPct val="30000"/>
              </a:spcBef>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4pPr>
            <a:lvl5pPr marL="2174916" indent="-241657">
              <a:spcBef>
                <a:spcPct val="30000"/>
              </a:spcBef>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5pPr>
            <a:lvl6pPr marL="2658231" indent="-241657" eaLnBrk="0" fontAlgn="base" hangingPunct="0">
              <a:spcBef>
                <a:spcPct val="30000"/>
              </a:spcBef>
              <a:spcAft>
                <a:spcPct val="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6pPr>
            <a:lvl7pPr marL="3141546" indent="-241657" eaLnBrk="0" fontAlgn="base" hangingPunct="0">
              <a:spcBef>
                <a:spcPct val="30000"/>
              </a:spcBef>
              <a:spcAft>
                <a:spcPct val="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7pPr>
            <a:lvl8pPr marL="3624860" indent="-241657" eaLnBrk="0" fontAlgn="base" hangingPunct="0">
              <a:spcBef>
                <a:spcPct val="30000"/>
              </a:spcBef>
              <a:spcAft>
                <a:spcPct val="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8pPr>
            <a:lvl9pPr marL="4108174" indent="-241657" eaLnBrk="0" fontAlgn="base" hangingPunct="0">
              <a:spcBef>
                <a:spcPct val="30000"/>
              </a:spcBef>
              <a:spcAft>
                <a:spcPct val="0"/>
              </a:spcAft>
              <a:buFont typeface="Arial" panose="020B0604020202020204" pitchFamily="34" charset="0"/>
              <a:buChar char="•"/>
              <a:defRPr sz="1000">
                <a:solidFill>
                  <a:schemeClr val="tx1"/>
                </a:solidFill>
                <a:latin typeface="Arial" panose="020B0604020202020204" pitchFamily="34" charset="0"/>
                <a:cs typeface="Arial" panose="020B0604020202020204" pitchFamily="34" charset="0"/>
              </a:defRPr>
            </a:lvl9pPr>
          </a:lstStyle>
          <a:p>
            <a:pPr>
              <a:spcBef>
                <a:spcPct val="0"/>
              </a:spcBef>
            </a:pPr>
            <a:r>
              <a:rPr lang="en-US" altLang="en-US" dirty="0"/>
              <a:t>Page 1.</a:t>
            </a:r>
            <a:fld id="{2139E767-D603-403C-8C76-98B98AF56933}" type="slidenum">
              <a:rPr lang="en-US" altLang="en-US" smtClean="0"/>
              <a:pPr>
                <a:spcBef>
                  <a:spcPct val="0"/>
                </a:spcBef>
              </a:pPr>
              <a:t>1</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2" descr="PPbkgFEMA_v0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15556"/>
          <a:stretch/>
        </p:blipFill>
        <p:spPr bwMode="auto">
          <a:xfrm>
            <a:off x="0" y="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Image result for animated american flag banner"/>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72549"/>
          <a:stretch/>
        </p:blipFill>
        <p:spPr bwMode="auto">
          <a:xfrm>
            <a:off x="0" y="5791200"/>
            <a:ext cx="9143999" cy="10668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userDrawn="1"/>
        </p:nvSpPr>
        <p:spPr>
          <a:xfrm>
            <a:off x="0" y="5791200"/>
            <a:ext cx="2667000" cy="1066800"/>
          </a:xfrm>
          <a:prstGeom prst="rect">
            <a:avLst/>
          </a:prstGeom>
          <a:solidFill>
            <a:srgbClr val="161421">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5791198"/>
            <a:ext cx="1066801" cy="1066801"/>
          </a:xfrm>
          <a:prstGeom prst="rect">
            <a:avLst/>
          </a:prstGeom>
          <a:effectLst/>
        </p:spPr>
      </p:pic>
      <p:sp>
        <p:nvSpPr>
          <p:cNvPr id="11" name="Rectangle 10"/>
          <p:cNvSpPr/>
          <p:nvPr userDrawn="1"/>
        </p:nvSpPr>
        <p:spPr>
          <a:xfrm>
            <a:off x="990600" y="5905038"/>
            <a:ext cx="1676400" cy="861774"/>
          </a:xfrm>
          <a:prstGeom prst="rect">
            <a:avLst/>
          </a:prstGeom>
        </p:spPr>
        <p:txBody>
          <a:bodyPr wrap="square">
            <a:spAutoFit/>
          </a:bodyPr>
          <a:lstStyle/>
          <a:p>
            <a:pPr algn="ctr"/>
            <a:r>
              <a:rPr lang="en-US" sz="1000" b="1" dirty="0">
                <a:solidFill>
                  <a:schemeClr val="bg1">
                    <a:lumMod val="85000"/>
                  </a:schemeClr>
                </a:solidFill>
              </a:rPr>
              <a:t>Working Together to Save Lives and Property</a:t>
            </a:r>
          </a:p>
          <a:p>
            <a:pPr algn="ctr"/>
            <a:endParaRPr lang="en-US" sz="1000" dirty="0">
              <a:solidFill>
                <a:schemeClr val="bg1">
                  <a:lumMod val="85000"/>
                </a:schemeClr>
              </a:solidFill>
            </a:endParaRPr>
          </a:p>
          <a:p>
            <a:pPr algn="ctr"/>
            <a:r>
              <a:rPr lang="en-US" sz="1000" dirty="0">
                <a:solidFill>
                  <a:schemeClr val="bg1">
                    <a:lumMod val="85000"/>
                  </a:schemeClr>
                </a:solidFill>
              </a:rPr>
              <a:t>•</a:t>
            </a:r>
            <a:r>
              <a:rPr lang="en-US" sz="1000" i="1" dirty="0">
                <a:solidFill>
                  <a:schemeClr val="bg1">
                    <a:lumMod val="85000"/>
                  </a:schemeClr>
                </a:solidFill>
              </a:rPr>
              <a:t>Prepare </a:t>
            </a:r>
            <a:r>
              <a:rPr lang="en-US" sz="1000" dirty="0">
                <a:solidFill>
                  <a:schemeClr val="bg1">
                    <a:lumMod val="85000"/>
                  </a:schemeClr>
                </a:solidFill>
              </a:rPr>
              <a:t>•</a:t>
            </a:r>
            <a:r>
              <a:rPr lang="en-US" sz="1000" i="1" dirty="0">
                <a:solidFill>
                  <a:schemeClr val="bg1">
                    <a:lumMod val="85000"/>
                  </a:schemeClr>
                </a:solidFill>
              </a:rPr>
              <a:t>Support </a:t>
            </a:r>
            <a:r>
              <a:rPr lang="en-US" sz="1000" dirty="0">
                <a:solidFill>
                  <a:schemeClr val="bg1">
                    <a:lumMod val="85000"/>
                  </a:schemeClr>
                </a:solidFill>
              </a:rPr>
              <a:t>•</a:t>
            </a:r>
            <a:r>
              <a:rPr lang="en-US" sz="1000" i="1" dirty="0">
                <a:solidFill>
                  <a:schemeClr val="bg1">
                    <a:lumMod val="85000"/>
                  </a:schemeClr>
                </a:solidFill>
              </a:rPr>
              <a:t>Recover</a:t>
            </a:r>
          </a:p>
        </p:txBody>
      </p:sp>
      <p:sp>
        <p:nvSpPr>
          <p:cNvPr id="12" name="Text Box 10"/>
          <p:cNvSpPr txBox="1">
            <a:spLocks noChangeArrowheads="1"/>
          </p:cNvSpPr>
          <p:nvPr userDrawn="1"/>
        </p:nvSpPr>
        <p:spPr bwMode="gray">
          <a:xfrm>
            <a:off x="6172200" y="6062990"/>
            <a:ext cx="2971800" cy="523220"/>
          </a:xfrm>
          <a:prstGeom prst="rect">
            <a:avLst/>
          </a:prstGeom>
          <a:noFill/>
          <a:ln w="9525">
            <a:noFill/>
            <a:miter lim="800000"/>
            <a:headEnd/>
            <a:tailEnd/>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altLang="en-US" sz="1400" b="1" dirty="0">
                <a:solidFill>
                  <a:srgbClr val="FFFFFF"/>
                </a:solidFill>
                <a:latin typeface="Calibri" panose="020F0502020204030204" pitchFamily="34" charset="0"/>
                <a:cs typeface="Calibri" panose="020F0502020204030204" pitchFamily="34" charset="0"/>
              </a:rPr>
              <a:t>DEMA </a:t>
            </a:r>
            <a:br>
              <a:rPr lang="en-US" altLang="en-US" sz="1400" b="1" dirty="0">
                <a:solidFill>
                  <a:srgbClr val="FFFFFF"/>
                </a:solidFill>
                <a:latin typeface="Calibri" panose="020F0502020204030204" pitchFamily="34" charset="0"/>
                <a:cs typeface="Calibri" panose="020F0502020204030204" pitchFamily="34" charset="0"/>
              </a:rPr>
            </a:br>
            <a:r>
              <a:rPr lang="en-US" altLang="en-US" sz="1400" b="1" dirty="0">
                <a:solidFill>
                  <a:srgbClr val="FFFFFF"/>
                </a:solidFill>
                <a:latin typeface="Calibri" panose="020F0502020204030204" pitchFamily="34" charset="0"/>
                <a:cs typeface="Calibri" panose="020F0502020204030204" pitchFamily="34" charset="0"/>
              </a:rPr>
              <a:t>Visual 0.</a:t>
            </a:r>
            <a:fld id="{437913B5-F86C-458E-83EB-662C76D4529E}" type="slidenum">
              <a:rPr lang="en-US" altLang="en-US" sz="1400" b="1" smtClean="0">
                <a:solidFill>
                  <a:srgbClr val="FFFFFF"/>
                </a:solidFill>
                <a:latin typeface="Calibri" panose="020F0502020204030204" pitchFamily="34" charset="0"/>
                <a:cs typeface="Calibri" panose="020F0502020204030204" pitchFamily="34" charset="0"/>
              </a:rPr>
              <a:pPr algn="r" eaLnBrk="1" hangingPunct="1">
                <a:spcBef>
                  <a:spcPct val="50000"/>
                </a:spcBef>
                <a:defRPr/>
              </a:pPr>
              <a:t>‹#›</a:t>
            </a:fld>
            <a:endParaRPr lang="en-US" altLang="en-US" sz="1400" b="1" dirty="0">
              <a:solidFill>
                <a:srgbClr val="FFFFFF"/>
              </a:solidFill>
              <a:latin typeface="Calibri" panose="020F0502020204030204" pitchFamily="34" charset="0"/>
              <a:cs typeface="Calibri" panose="020F0502020204030204" pitchFamily="34" charset="0"/>
            </a:endParaRPr>
          </a:p>
        </p:txBody>
      </p:sp>
      <p:sp>
        <p:nvSpPr>
          <p:cNvPr id="37891" name="Rectangle 4"/>
          <p:cNvSpPr>
            <a:spLocks noGrp="1" noChangeAspect="1" noChangeArrowheads="1"/>
          </p:cNvSpPr>
          <p:nvPr>
            <p:ph type="ctrTitle"/>
          </p:nvPr>
        </p:nvSpPr>
        <p:spPr>
          <a:xfrm>
            <a:off x="685799" y="1108074"/>
            <a:ext cx="7772400" cy="1470025"/>
          </a:xfrm>
        </p:spPr>
        <p:txBody>
          <a:bodyPr/>
          <a:lstStyle>
            <a:lvl1pPr>
              <a:defRPr sz="4400">
                <a:solidFill>
                  <a:srgbClr val="C00000"/>
                </a:solidFill>
              </a:defRPr>
            </a:lvl1pPr>
          </a:lstStyle>
          <a:p>
            <a:r>
              <a:rPr lang="en-US" dirty="0"/>
              <a:t>Click to edit Master title style</a:t>
            </a:r>
          </a:p>
        </p:txBody>
      </p:sp>
      <p:sp>
        <p:nvSpPr>
          <p:cNvPr id="37892" name="Rectangle 5"/>
          <p:cNvSpPr>
            <a:spLocks noGrp="1" noChangeArrowheads="1"/>
          </p:cNvSpPr>
          <p:nvPr>
            <p:ph type="subTitle" idx="1"/>
          </p:nvPr>
        </p:nvSpPr>
        <p:spPr>
          <a:xfrm>
            <a:off x="1371599" y="2589342"/>
            <a:ext cx="6400800" cy="1308100"/>
          </a:xfrm>
        </p:spPr>
        <p:txBody>
          <a:bodyPr/>
          <a:lstStyle>
            <a:lvl1pPr marL="0" indent="0">
              <a:buFont typeface="Wingdings" pitchFamily="2" charset="2"/>
              <a:buNone/>
              <a:defRPr sz="4000">
                <a:solidFill>
                  <a:srgbClr val="25387D"/>
                </a:solidFill>
                <a:latin typeface="Times New Roman" pitchFamily="18" charset="0"/>
              </a:defRPr>
            </a:lvl1pPr>
          </a:lstStyle>
          <a:p>
            <a:r>
              <a:rPr lang="en-US" dirty="0"/>
              <a:t>Click to edit Master subtitle style</a:t>
            </a:r>
          </a:p>
        </p:txBody>
      </p:sp>
    </p:spTree>
    <p:extLst>
      <p:ext uri="{BB962C8B-B14F-4D97-AF65-F5344CB8AC3E}">
        <p14:creationId xmlns:p14="http://schemas.microsoft.com/office/powerpoint/2010/main" val="369213721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marL="0" indent="0">
              <a:buNone/>
              <a:defRPr/>
            </a:lvl1pPr>
            <a:lvl2pPr marL="342900" indent="-280988">
              <a:defRPr/>
            </a:lvl2pPr>
            <a:lvl3pPr marL="685800" indent="-280988">
              <a:defRPr/>
            </a:lvl3pPr>
            <a:lvl4pPr marL="1143000" indent="-342900">
              <a:defRPr/>
            </a:lvl4pPr>
            <a:lvl5pPr marL="1433513" indent="-290513">
              <a:tabLst>
                <a:tab pos="1433513" algn="l"/>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459663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750949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33850698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06727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 name="Picture 2" descr="PPbkgFEMA_v01"/>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b="15556"/>
          <a:stretch/>
        </p:blipFill>
        <p:spPr bwMode="auto">
          <a:xfrm>
            <a:off x="0" y="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7" descr="Image result for animated american flag banner"/>
          <p:cNvPicPr>
            <a:picLocks noChangeAspect="1" noChangeArrowheads="1"/>
          </p:cNvPicPr>
          <p:nvPr userDrawn="1"/>
        </p:nvPicPr>
        <p:blipFill rotWithShape="1">
          <a:blip r:embed="rId8" cstate="print">
            <a:extLst>
              <a:ext uri="{28A0092B-C50C-407E-A947-70E740481C1C}">
                <a14:useLocalDpi xmlns:a14="http://schemas.microsoft.com/office/drawing/2010/main" val="0"/>
              </a:ext>
            </a:extLst>
          </a:blip>
          <a:srcRect t="72549"/>
          <a:stretch/>
        </p:blipFill>
        <p:spPr bwMode="auto">
          <a:xfrm>
            <a:off x="0" y="5791200"/>
            <a:ext cx="9143999" cy="10668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userDrawn="1"/>
        </p:nvSpPr>
        <p:spPr>
          <a:xfrm>
            <a:off x="0" y="5791200"/>
            <a:ext cx="2667000" cy="1066800"/>
          </a:xfrm>
          <a:prstGeom prst="rect">
            <a:avLst/>
          </a:prstGeom>
          <a:solidFill>
            <a:srgbClr val="161421">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 y="5791198"/>
            <a:ext cx="1066801" cy="1066801"/>
          </a:xfrm>
          <a:prstGeom prst="rect">
            <a:avLst/>
          </a:prstGeom>
          <a:effectLst/>
        </p:spPr>
      </p:pic>
      <p:sp>
        <p:nvSpPr>
          <p:cNvPr id="23" name="Rectangle 22"/>
          <p:cNvSpPr/>
          <p:nvPr userDrawn="1"/>
        </p:nvSpPr>
        <p:spPr>
          <a:xfrm>
            <a:off x="990600" y="5905038"/>
            <a:ext cx="1676400" cy="861774"/>
          </a:xfrm>
          <a:prstGeom prst="rect">
            <a:avLst/>
          </a:prstGeom>
        </p:spPr>
        <p:txBody>
          <a:bodyPr wrap="square">
            <a:spAutoFit/>
          </a:bodyPr>
          <a:lstStyle/>
          <a:p>
            <a:pPr algn="ctr"/>
            <a:r>
              <a:rPr lang="en-US" sz="1000" b="1" dirty="0">
                <a:solidFill>
                  <a:schemeClr val="bg1">
                    <a:lumMod val="85000"/>
                  </a:schemeClr>
                </a:solidFill>
              </a:rPr>
              <a:t>Working Together to Save Lives and Property</a:t>
            </a:r>
          </a:p>
          <a:p>
            <a:pPr algn="ctr"/>
            <a:endParaRPr lang="en-US" sz="1000" dirty="0">
              <a:solidFill>
                <a:schemeClr val="bg1">
                  <a:lumMod val="85000"/>
                </a:schemeClr>
              </a:solidFill>
            </a:endParaRPr>
          </a:p>
          <a:p>
            <a:pPr algn="ctr"/>
            <a:r>
              <a:rPr lang="en-US" sz="1000" dirty="0">
                <a:solidFill>
                  <a:schemeClr val="bg1">
                    <a:lumMod val="85000"/>
                  </a:schemeClr>
                </a:solidFill>
              </a:rPr>
              <a:t>•</a:t>
            </a:r>
            <a:r>
              <a:rPr lang="en-US" sz="1000" i="1" dirty="0">
                <a:solidFill>
                  <a:schemeClr val="bg1">
                    <a:lumMod val="85000"/>
                  </a:schemeClr>
                </a:solidFill>
              </a:rPr>
              <a:t>Prepare </a:t>
            </a:r>
            <a:r>
              <a:rPr lang="en-US" sz="1000" dirty="0">
                <a:solidFill>
                  <a:schemeClr val="bg1">
                    <a:lumMod val="85000"/>
                  </a:schemeClr>
                </a:solidFill>
              </a:rPr>
              <a:t>•</a:t>
            </a:r>
            <a:r>
              <a:rPr lang="en-US" sz="1000" i="1" dirty="0">
                <a:solidFill>
                  <a:schemeClr val="bg1">
                    <a:lumMod val="85000"/>
                  </a:schemeClr>
                </a:solidFill>
              </a:rPr>
              <a:t>Support </a:t>
            </a:r>
            <a:r>
              <a:rPr lang="en-US" sz="1000" dirty="0">
                <a:solidFill>
                  <a:schemeClr val="bg1">
                    <a:lumMod val="85000"/>
                  </a:schemeClr>
                </a:solidFill>
              </a:rPr>
              <a:t>•</a:t>
            </a:r>
            <a:r>
              <a:rPr lang="en-US" sz="1000" i="1" dirty="0">
                <a:solidFill>
                  <a:schemeClr val="bg1">
                    <a:lumMod val="85000"/>
                  </a:schemeClr>
                </a:solidFill>
              </a:rPr>
              <a:t>Recover</a:t>
            </a:r>
          </a:p>
        </p:txBody>
      </p:sp>
      <p:sp>
        <p:nvSpPr>
          <p:cNvPr id="24" name="Text Box 10"/>
          <p:cNvSpPr txBox="1">
            <a:spLocks noChangeArrowheads="1"/>
          </p:cNvSpPr>
          <p:nvPr userDrawn="1"/>
        </p:nvSpPr>
        <p:spPr bwMode="gray">
          <a:xfrm>
            <a:off x="6172200" y="6062990"/>
            <a:ext cx="2971800" cy="523220"/>
          </a:xfrm>
          <a:prstGeom prst="rect">
            <a:avLst/>
          </a:prstGeom>
          <a:noFill/>
          <a:ln w="9525">
            <a:noFill/>
            <a:miter lim="800000"/>
            <a:headEnd/>
            <a:tailEnd/>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altLang="en-US" sz="1400" b="1" dirty="0">
                <a:solidFill>
                  <a:srgbClr val="FFFFFF"/>
                </a:solidFill>
                <a:latin typeface="Calibri" panose="020F0502020204030204" pitchFamily="34" charset="0"/>
                <a:cs typeface="Calibri" panose="020F0502020204030204" pitchFamily="34" charset="0"/>
              </a:rPr>
              <a:t>DEMA </a:t>
            </a:r>
            <a:br>
              <a:rPr lang="en-US" altLang="en-US" sz="1400" b="1" dirty="0">
                <a:solidFill>
                  <a:srgbClr val="FFFFFF"/>
                </a:solidFill>
                <a:latin typeface="Calibri" panose="020F0502020204030204" pitchFamily="34" charset="0"/>
                <a:cs typeface="Calibri" panose="020F0502020204030204" pitchFamily="34" charset="0"/>
              </a:rPr>
            </a:br>
            <a:r>
              <a:rPr lang="en-US" altLang="en-US" sz="1400" b="1" dirty="0">
                <a:solidFill>
                  <a:srgbClr val="FFFFFF"/>
                </a:solidFill>
                <a:latin typeface="Calibri" panose="020F0502020204030204" pitchFamily="34" charset="0"/>
                <a:cs typeface="Calibri" panose="020F0502020204030204" pitchFamily="34" charset="0"/>
              </a:rPr>
              <a:t>Visual 0.</a:t>
            </a:r>
            <a:fld id="{437913B5-F86C-458E-83EB-662C76D4529E}" type="slidenum">
              <a:rPr lang="en-US" altLang="en-US" sz="1400" b="1" smtClean="0">
                <a:solidFill>
                  <a:srgbClr val="FFFFFF"/>
                </a:solidFill>
                <a:latin typeface="Calibri" panose="020F0502020204030204" pitchFamily="34" charset="0"/>
                <a:cs typeface="Calibri" panose="020F0502020204030204" pitchFamily="34" charset="0"/>
              </a:rPr>
              <a:pPr algn="r" eaLnBrk="1" hangingPunct="1">
                <a:spcBef>
                  <a:spcPct val="50000"/>
                </a:spcBef>
                <a:defRPr/>
              </a:pPr>
              <a:t>‹#›</a:t>
            </a:fld>
            <a:endParaRPr lang="en-US" altLang="en-US" sz="1400" b="1" dirty="0">
              <a:solidFill>
                <a:srgbClr val="FFFFFF"/>
              </a:solidFill>
              <a:latin typeface="Calibri" panose="020F0502020204030204" pitchFamily="34" charset="0"/>
              <a:cs typeface="Calibri" panose="020F0502020204030204" pitchFamily="34" charset="0"/>
            </a:endParaRPr>
          </a:p>
        </p:txBody>
      </p:sp>
      <p:sp>
        <p:nvSpPr>
          <p:cNvPr id="1027" name="Rectangle 4"/>
          <p:cNvSpPr>
            <a:spLocks noGrp="1" noChangeAspect="1" noChangeArrowheads="1"/>
          </p:cNvSpPr>
          <p:nvPr>
            <p:ph type="title"/>
          </p:nvPr>
        </p:nvSpPr>
        <p:spPr bwMode="auto">
          <a:xfrm>
            <a:off x="295275" y="152400"/>
            <a:ext cx="860107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6304" tIns="45720" rIns="146304" bIns="45720" numCol="1" anchor="t" anchorCtr="0" compatLnSpc="1">
            <a:prstTxWarp prst="textNoShape">
              <a:avLst/>
            </a:prstTxWarp>
          </a:bodyPr>
          <a:lstStyle/>
          <a:p>
            <a:pPr lvl="0"/>
            <a:r>
              <a:rPr lang="en-US" altLang="en-US" dirty="0"/>
              <a:t>Click To Edit Master Title Style</a:t>
            </a:r>
          </a:p>
        </p:txBody>
      </p:sp>
      <p:sp>
        <p:nvSpPr>
          <p:cNvPr id="1028" name="Rectangle 5"/>
          <p:cNvSpPr>
            <a:spLocks noGrp="1" noChangeArrowheads="1"/>
          </p:cNvSpPr>
          <p:nvPr>
            <p:ph type="body" idx="1"/>
          </p:nvPr>
        </p:nvSpPr>
        <p:spPr bwMode="auto">
          <a:xfrm>
            <a:off x="457200" y="10668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cxnSp>
        <p:nvCxnSpPr>
          <p:cNvPr id="1029" name="Straight Connector 11"/>
          <p:cNvCxnSpPr>
            <a:cxnSpLocks noChangeShapeType="1"/>
          </p:cNvCxnSpPr>
          <p:nvPr userDrawn="1"/>
        </p:nvCxnSpPr>
        <p:spPr bwMode="auto">
          <a:xfrm>
            <a:off x="469900" y="914400"/>
            <a:ext cx="8432800" cy="1588"/>
          </a:xfrm>
          <a:prstGeom prst="line">
            <a:avLst/>
          </a:prstGeom>
          <a:noFill/>
          <a:ln w="9525" algn="ctr">
            <a:solidFill>
              <a:srgbClr val="C00000"/>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847" r:id="rId1"/>
    <p:sldLayoutId id="2147483843" r:id="rId2"/>
    <p:sldLayoutId id="2147483844" r:id="rId3"/>
    <p:sldLayoutId id="2147483845" r:id="rId4"/>
    <p:sldLayoutId id="2147483846" r:id="rId5"/>
  </p:sldLayoutIdLst>
  <p:transition>
    <p:wipe dir="r"/>
  </p:transition>
  <p:hf sldNum="0" hdr="0" ftr="0"/>
  <p:txStyles>
    <p:titleStyle>
      <a:lvl1pPr algn="l" rtl="0" eaLnBrk="0" fontAlgn="base" hangingPunct="0">
        <a:spcBef>
          <a:spcPct val="0"/>
        </a:spcBef>
        <a:spcAft>
          <a:spcPct val="0"/>
        </a:spcAft>
        <a:defRPr sz="3800" b="1">
          <a:solidFill>
            <a:srgbClr val="25387D"/>
          </a:solidFill>
          <a:latin typeface="+mj-lt"/>
          <a:ea typeface="+mj-ea"/>
          <a:cs typeface="+mj-cs"/>
        </a:defRPr>
      </a:lvl1pPr>
      <a:lvl2pPr algn="l" rtl="0" eaLnBrk="0" fontAlgn="base" hangingPunct="0">
        <a:spcBef>
          <a:spcPct val="0"/>
        </a:spcBef>
        <a:spcAft>
          <a:spcPct val="0"/>
        </a:spcAft>
        <a:defRPr sz="3800" b="1">
          <a:solidFill>
            <a:srgbClr val="25387D"/>
          </a:solidFill>
          <a:latin typeface="Times New Roman" pitchFamily="18" charset="0"/>
        </a:defRPr>
      </a:lvl2pPr>
      <a:lvl3pPr algn="l" rtl="0" eaLnBrk="0" fontAlgn="base" hangingPunct="0">
        <a:spcBef>
          <a:spcPct val="0"/>
        </a:spcBef>
        <a:spcAft>
          <a:spcPct val="0"/>
        </a:spcAft>
        <a:defRPr sz="3800" b="1">
          <a:solidFill>
            <a:srgbClr val="25387D"/>
          </a:solidFill>
          <a:latin typeface="Times New Roman" pitchFamily="18" charset="0"/>
        </a:defRPr>
      </a:lvl3pPr>
      <a:lvl4pPr algn="l" rtl="0" eaLnBrk="0" fontAlgn="base" hangingPunct="0">
        <a:spcBef>
          <a:spcPct val="0"/>
        </a:spcBef>
        <a:spcAft>
          <a:spcPct val="0"/>
        </a:spcAft>
        <a:defRPr sz="3800" b="1">
          <a:solidFill>
            <a:srgbClr val="25387D"/>
          </a:solidFill>
          <a:latin typeface="Times New Roman" pitchFamily="18" charset="0"/>
        </a:defRPr>
      </a:lvl4pPr>
      <a:lvl5pPr algn="l" rtl="0" eaLnBrk="0" fontAlgn="base" hangingPunct="0">
        <a:spcBef>
          <a:spcPct val="0"/>
        </a:spcBef>
        <a:spcAft>
          <a:spcPct val="0"/>
        </a:spcAft>
        <a:defRPr sz="3800" b="1">
          <a:solidFill>
            <a:srgbClr val="25387D"/>
          </a:solidFill>
          <a:latin typeface="Times New Roman" pitchFamily="18" charset="0"/>
        </a:defRPr>
      </a:lvl5pPr>
      <a:lvl6pPr marL="457200" algn="l" rtl="0" fontAlgn="base">
        <a:spcBef>
          <a:spcPct val="0"/>
        </a:spcBef>
        <a:spcAft>
          <a:spcPct val="0"/>
        </a:spcAft>
        <a:defRPr sz="3800" b="1">
          <a:solidFill>
            <a:srgbClr val="25387D"/>
          </a:solidFill>
          <a:latin typeface="Times New Roman" pitchFamily="18" charset="0"/>
        </a:defRPr>
      </a:lvl6pPr>
      <a:lvl7pPr marL="914400" algn="l" rtl="0" fontAlgn="base">
        <a:spcBef>
          <a:spcPct val="0"/>
        </a:spcBef>
        <a:spcAft>
          <a:spcPct val="0"/>
        </a:spcAft>
        <a:defRPr sz="3800" b="1">
          <a:solidFill>
            <a:srgbClr val="25387D"/>
          </a:solidFill>
          <a:latin typeface="Times New Roman" pitchFamily="18" charset="0"/>
        </a:defRPr>
      </a:lvl7pPr>
      <a:lvl8pPr marL="1371600" algn="l" rtl="0" fontAlgn="base">
        <a:spcBef>
          <a:spcPct val="0"/>
        </a:spcBef>
        <a:spcAft>
          <a:spcPct val="0"/>
        </a:spcAft>
        <a:defRPr sz="3800" b="1">
          <a:solidFill>
            <a:srgbClr val="25387D"/>
          </a:solidFill>
          <a:latin typeface="Times New Roman" pitchFamily="18" charset="0"/>
        </a:defRPr>
      </a:lvl8pPr>
      <a:lvl9pPr marL="1828800" algn="l" rtl="0" fontAlgn="base">
        <a:spcBef>
          <a:spcPct val="0"/>
        </a:spcBef>
        <a:spcAft>
          <a:spcPct val="0"/>
        </a:spcAft>
        <a:defRPr sz="3800" b="1">
          <a:solidFill>
            <a:srgbClr val="25387D"/>
          </a:solidFill>
          <a:latin typeface="Times New Roman" pitchFamily="18"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600" b="1">
          <a:solidFill>
            <a:srgbClr val="25387D"/>
          </a:solidFill>
          <a:latin typeface="+mn-lt"/>
          <a:ea typeface="+mn-ea"/>
          <a:cs typeface="+mn-cs"/>
        </a:defRPr>
      </a:lvl1pPr>
      <a:lvl2pPr marL="457200" indent="-342900" algn="l" rtl="0" eaLnBrk="0" fontAlgn="base" hangingPunct="0">
        <a:spcBef>
          <a:spcPct val="20000"/>
        </a:spcBef>
        <a:spcAft>
          <a:spcPct val="0"/>
        </a:spcAft>
        <a:buFont typeface="Wingdings" panose="05000000000000000000" pitchFamily="2" charset="2"/>
        <a:buChar char="§"/>
        <a:defRPr sz="2600" b="1">
          <a:solidFill>
            <a:srgbClr val="25387D"/>
          </a:solidFill>
          <a:latin typeface="+mn-lt"/>
        </a:defRPr>
      </a:lvl2pPr>
      <a:lvl3pPr marL="914400" indent="-336550" algn="l" rtl="0" eaLnBrk="0" fontAlgn="base" hangingPunct="0">
        <a:spcBef>
          <a:spcPct val="20000"/>
        </a:spcBef>
        <a:spcAft>
          <a:spcPct val="0"/>
        </a:spcAft>
        <a:buFont typeface="Wingdings" panose="05000000000000000000" pitchFamily="2" charset="2"/>
        <a:buChar char="§"/>
        <a:defRPr sz="2600" b="1">
          <a:solidFill>
            <a:srgbClr val="25387D"/>
          </a:solidFill>
          <a:latin typeface="+mn-lt"/>
        </a:defRPr>
      </a:lvl3pPr>
      <a:lvl4pPr marL="1371600" indent="-336550" algn="l" rtl="0" eaLnBrk="0" fontAlgn="base" hangingPunct="0">
        <a:spcBef>
          <a:spcPct val="20000"/>
        </a:spcBef>
        <a:spcAft>
          <a:spcPct val="0"/>
        </a:spcAft>
        <a:buFont typeface="Wingdings" panose="05000000000000000000" pitchFamily="2" charset="2"/>
        <a:buChar char="§"/>
        <a:defRPr sz="2600" b="1">
          <a:solidFill>
            <a:srgbClr val="25387D"/>
          </a:solidFill>
          <a:latin typeface="+mn-lt"/>
        </a:defRPr>
      </a:lvl4pPr>
      <a:lvl5pPr marL="1828800" indent="-336550" algn="l" rtl="0" eaLnBrk="0" fontAlgn="base" hangingPunct="0">
        <a:spcBef>
          <a:spcPct val="20000"/>
        </a:spcBef>
        <a:spcAft>
          <a:spcPct val="0"/>
        </a:spcAft>
        <a:buFont typeface="Wingdings" panose="05000000000000000000" pitchFamily="2" charset="2"/>
        <a:buChar char="§"/>
        <a:defRPr sz="2600" b="1">
          <a:solidFill>
            <a:srgbClr val="25387D"/>
          </a:solidFill>
          <a:latin typeface="+mn-lt"/>
        </a:defRPr>
      </a:lvl5pPr>
      <a:lvl6pPr marL="2228850" indent="-228600" algn="l" rtl="0" fontAlgn="base">
        <a:spcBef>
          <a:spcPct val="20000"/>
        </a:spcBef>
        <a:spcAft>
          <a:spcPct val="0"/>
        </a:spcAft>
        <a:buFont typeface="Wingdings" pitchFamily="2" charset="2"/>
        <a:buChar char="§"/>
        <a:defRPr sz="2600" b="1">
          <a:solidFill>
            <a:srgbClr val="25387D"/>
          </a:solidFill>
          <a:latin typeface="+mn-lt"/>
        </a:defRPr>
      </a:lvl6pPr>
      <a:lvl7pPr marL="2686050" indent="-228600" algn="l" rtl="0" fontAlgn="base">
        <a:spcBef>
          <a:spcPct val="20000"/>
        </a:spcBef>
        <a:spcAft>
          <a:spcPct val="0"/>
        </a:spcAft>
        <a:buFont typeface="Wingdings" pitchFamily="2" charset="2"/>
        <a:buChar char="§"/>
        <a:defRPr sz="2600" b="1">
          <a:solidFill>
            <a:srgbClr val="25387D"/>
          </a:solidFill>
          <a:latin typeface="+mn-lt"/>
        </a:defRPr>
      </a:lvl7pPr>
      <a:lvl8pPr marL="3143250" indent="-228600" algn="l" rtl="0" fontAlgn="base">
        <a:spcBef>
          <a:spcPct val="20000"/>
        </a:spcBef>
        <a:spcAft>
          <a:spcPct val="0"/>
        </a:spcAft>
        <a:buFont typeface="Wingdings" pitchFamily="2" charset="2"/>
        <a:buChar char="§"/>
        <a:defRPr sz="2600" b="1">
          <a:solidFill>
            <a:srgbClr val="25387D"/>
          </a:solidFill>
          <a:latin typeface="+mn-lt"/>
        </a:defRPr>
      </a:lvl8pPr>
      <a:lvl9pPr marL="3600450" indent="-228600" algn="l" rtl="0" fontAlgn="base">
        <a:spcBef>
          <a:spcPct val="20000"/>
        </a:spcBef>
        <a:spcAft>
          <a:spcPct val="0"/>
        </a:spcAft>
        <a:buFont typeface="Wingdings" pitchFamily="2" charset="2"/>
        <a:buChar char="§"/>
        <a:defRPr sz="2600" b="1">
          <a:solidFill>
            <a:srgbClr val="25387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ready.gov/" TargetMode="External"/><Relationship Id="rId7" Type="http://schemas.openxmlformats.org/officeDocument/2006/relationships/hyperlink" Target="https://dema.delaware.gov/" TargetMode="External"/><Relationship Id="rId2" Type="http://schemas.openxmlformats.org/officeDocument/2006/relationships/hyperlink" Target="https://www.preparede.org/" TargetMode="External"/><Relationship Id="rId1" Type="http://schemas.openxmlformats.org/officeDocument/2006/relationships/slideLayout" Target="../slideLayouts/slideLayout2.xml"/><Relationship Id="rId6" Type="http://schemas.openxmlformats.org/officeDocument/2006/relationships/hyperlink" Target="https://dema.delaware.gov/drivingRestrictions/index.shtml" TargetMode="External"/><Relationship Id="rId5" Type="http://schemas.openxmlformats.org/officeDocument/2006/relationships/hyperlink" Target="https://www.weather.gov/phi/" TargetMode="External"/><Relationship Id="rId4" Type="http://schemas.openxmlformats.org/officeDocument/2006/relationships/hyperlink" Target="https://www.weather.gov/media/safety/Winter_Storms2008.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wkDvqQKGgD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981200" y="1760656"/>
            <a:ext cx="4953000" cy="2667000"/>
          </a:xfrm>
        </p:spPr>
        <p:txBody>
          <a:bodyPr/>
          <a:lstStyle/>
          <a:p>
            <a:pPr algn="ctr"/>
            <a:r>
              <a:rPr lang="en-US" altLang="en-US" sz="5400" dirty="0">
                <a:ea typeface="ＭＳ Ｐゴシック" panose="020B0600070205080204" pitchFamily="34" charset="-128"/>
              </a:rPr>
              <a:t>Winter Preparedness</a:t>
            </a:r>
            <a:br>
              <a:rPr lang="en-US" altLang="en-US" sz="5400" dirty="0">
                <a:ea typeface="ＭＳ Ｐゴシック" panose="020B0600070205080204" pitchFamily="34" charset="-128"/>
              </a:rPr>
            </a:br>
            <a:r>
              <a:rPr lang="en-US" altLang="en-US" sz="5400" dirty="0">
                <a:ea typeface="ＭＳ Ｐゴシック" panose="020B0600070205080204" pitchFamily="34" charset="-128"/>
              </a:rPr>
              <a:t>Brief</a:t>
            </a:r>
          </a:p>
        </p:txBody>
      </p:sp>
      <p:pic>
        <p:nvPicPr>
          <p:cNvPr id="2" name="Picture 1"/>
          <p:cNvPicPr>
            <a:picLocks noChangeAspect="1"/>
          </p:cNvPicPr>
          <p:nvPr/>
        </p:nvPicPr>
        <p:blipFill>
          <a:blip r:embed="rId3" cstate="print"/>
          <a:stretch>
            <a:fillRect/>
          </a:stretch>
        </p:blipFill>
        <p:spPr>
          <a:xfrm>
            <a:off x="6248400" y="384880"/>
            <a:ext cx="2667000" cy="1847144"/>
          </a:xfrm>
          <a:prstGeom prst="rect">
            <a:avLst/>
          </a:prstGeom>
        </p:spPr>
      </p:pic>
      <p:pic>
        <p:nvPicPr>
          <p:cNvPr id="1026" name="Picture 2" descr="Southern Delaware hit hardest by snow storm - Delaware State News | Delaware  State News">
            <a:extLst>
              <a:ext uri="{FF2B5EF4-FFF2-40B4-BE49-F238E27FC236}">
                <a16:creationId xmlns:a16="http://schemas.microsoft.com/office/drawing/2014/main" id="{983F398D-8C48-4882-84F1-98F11A7327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714" y="400554"/>
            <a:ext cx="2754087" cy="18314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now Plow Body | Delaware | Bayshore Ford Truck Sales">
            <a:extLst>
              <a:ext uri="{FF2B5EF4-FFF2-40B4-BE49-F238E27FC236}">
                <a16:creationId xmlns:a16="http://schemas.microsoft.com/office/drawing/2014/main" id="{4FC594D7-4F6A-4408-8253-1223F7A37F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4394" y="3956288"/>
            <a:ext cx="2451006" cy="163544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ndefined">
            <a:extLst>
              <a:ext uri="{FF2B5EF4-FFF2-40B4-BE49-F238E27FC236}">
                <a16:creationId xmlns:a16="http://schemas.microsoft.com/office/drawing/2014/main" id="{648106FA-113F-4E85-A70A-0D2FB3A3A12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7714" y="3985917"/>
            <a:ext cx="2451006" cy="157618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A4EC0E5-70D3-4483-894C-0E07F380CE48}"/>
              </a:ext>
            </a:extLst>
          </p:cNvPr>
          <p:cNvSpPr txBox="1"/>
          <p:nvPr/>
        </p:nvSpPr>
        <p:spPr>
          <a:xfrm>
            <a:off x="3048000" y="4427656"/>
            <a:ext cx="3200400" cy="707886"/>
          </a:xfrm>
          <a:prstGeom prst="rect">
            <a:avLst/>
          </a:prstGeom>
          <a:noFill/>
        </p:spPr>
        <p:txBody>
          <a:bodyPr wrap="square" rtlCol="0">
            <a:spAutoFit/>
          </a:bodyPr>
          <a:lstStyle/>
          <a:p>
            <a:pPr algn="ctr"/>
            <a:r>
              <a:rPr lang="en-US" sz="2000" dirty="0"/>
              <a:t>DECCC</a:t>
            </a:r>
          </a:p>
          <a:p>
            <a:pPr algn="ctr"/>
            <a:r>
              <a:rPr lang="en-US" sz="2000" dirty="0"/>
              <a:t>November 18, 2020</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Winter Preparedness/Safety </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b="0" dirty="0"/>
              <a:t>Winterize home</a:t>
            </a:r>
          </a:p>
          <a:p>
            <a:pPr marL="457200" indent="-457200">
              <a:buFont typeface="Arial" panose="020B0604020202020204" pitchFamily="34" charset="0"/>
              <a:buChar char="•"/>
            </a:pPr>
            <a:r>
              <a:rPr lang="en-US" b="0" dirty="0"/>
              <a:t>Have heating system checked and chimney cleaned/inspected</a:t>
            </a:r>
          </a:p>
          <a:p>
            <a:pPr marL="457200" indent="-457200">
              <a:buFont typeface="Arial" panose="020B0604020202020204" pitchFamily="34" charset="0"/>
              <a:buChar char="•"/>
            </a:pPr>
            <a:r>
              <a:rPr lang="en-US" b="0" dirty="0"/>
              <a:t>Fuel for alternate heat source(s)</a:t>
            </a:r>
          </a:p>
          <a:p>
            <a:pPr marL="457200" indent="-457200">
              <a:buFont typeface="Arial" panose="020B0604020202020204" pitchFamily="34" charset="0"/>
              <a:buChar char="•"/>
            </a:pPr>
            <a:r>
              <a:rPr lang="en-US" b="0" dirty="0"/>
              <a:t>Bottled water, non-perishable food, batteries</a:t>
            </a:r>
          </a:p>
          <a:p>
            <a:pPr marL="457200" indent="-457200">
              <a:buFont typeface="Arial" panose="020B0604020202020204" pitchFamily="34" charset="0"/>
              <a:buChar char="•"/>
            </a:pPr>
            <a:r>
              <a:rPr lang="en-US" b="0" dirty="0"/>
              <a:t>Fire extinguisher if portable heating units are used</a:t>
            </a:r>
          </a:p>
          <a:p>
            <a:pPr marL="457200" indent="-457200">
              <a:buFont typeface="Arial" panose="020B0604020202020204" pitchFamily="34" charset="0"/>
              <a:buChar char="•"/>
            </a:pPr>
            <a:r>
              <a:rPr lang="en-US" b="0" dirty="0"/>
              <a:t>Be aware of dangers of Carbon Monoxide</a:t>
            </a:r>
          </a:p>
          <a:p>
            <a:pPr marL="457200" indent="-457200">
              <a:buFont typeface="Arial" panose="020B0604020202020204" pitchFamily="34" charset="0"/>
              <a:buChar char="•"/>
            </a:pPr>
            <a:r>
              <a:rPr lang="en-US" b="0" dirty="0"/>
              <a:t>Clear snow from intake/exhaust vents</a:t>
            </a:r>
          </a:p>
          <a:p>
            <a:pPr marL="457200" indent="-457200">
              <a:buFont typeface="Arial" panose="020B0604020202020204" pitchFamily="34" charset="0"/>
              <a:buChar char="•"/>
            </a:pPr>
            <a:r>
              <a:rPr lang="en-US" b="0" dirty="0"/>
              <a:t>Avoid overexertion when shoveling snow</a:t>
            </a:r>
          </a:p>
          <a:p>
            <a:pPr marL="457200" indent="-457200">
              <a:buFont typeface="Arial" panose="020B0604020202020204" pitchFamily="34" charset="0"/>
              <a:buChar char="•"/>
            </a:pPr>
            <a:endParaRPr lang="en-US" b="0" dirty="0"/>
          </a:p>
          <a:p>
            <a:pPr marL="457200" indent="-457200">
              <a:buFont typeface="Arial" panose="020B0604020202020204" pitchFamily="34" charset="0"/>
              <a:buChar char="•"/>
            </a:pPr>
            <a:endParaRPr lang="en-US" b="0" dirty="0"/>
          </a:p>
          <a:p>
            <a:pPr marL="457200" indent="-457200">
              <a:buFont typeface="Arial" panose="020B0604020202020204" pitchFamily="34" charset="0"/>
              <a:buChar char="•"/>
            </a:pPr>
            <a:endParaRPr lang="en-US" b="0" dirty="0"/>
          </a:p>
          <a:p>
            <a:endParaRPr lang="en-US" dirty="0"/>
          </a:p>
        </p:txBody>
      </p:sp>
    </p:spTree>
    <p:extLst>
      <p:ext uri="{BB962C8B-B14F-4D97-AF65-F5344CB8AC3E}">
        <p14:creationId xmlns:p14="http://schemas.microsoft.com/office/powerpoint/2010/main" val="168798938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Winter Preparedness/Safety Cont.</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b="0" dirty="0"/>
              <a:t>Vehicle </a:t>
            </a:r>
            <a:r>
              <a:rPr lang="en-US" b="0" dirty="0" err="1"/>
              <a:t>maint</a:t>
            </a:r>
            <a:r>
              <a:rPr lang="en-US" b="0" dirty="0"/>
              <a:t>; tires, anti-freeze, windshield washer</a:t>
            </a:r>
          </a:p>
          <a:p>
            <a:pPr marL="457200" indent="-457200">
              <a:buFont typeface="Arial" panose="020B0604020202020204" pitchFamily="34" charset="0"/>
              <a:buChar char="•"/>
            </a:pPr>
            <a:r>
              <a:rPr lang="en-US" b="0" dirty="0"/>
              <a:t>Keep gas tank above half; prevents ice in fuel line</a:t>
            </a:r>
          </a:p>
          <a:p>
            <a:pPr marL="457200" indent="-457200">
              <a:buFont typeface="Arial" panose="020B0604020202020204" pitchFamily="34" charset="0"/>
              <a:buChar char="•"/>
            </a:pPr>
            <a:r>
              <a:rPr lang="en-US" b="0" dirty="0"/>
              <a:t>Have emergency supplies in vehicle if traveling:</a:t>
            </a:r>
          </a:p>
          <a:p>
            <a:r>
              <a:rPr lang="en-US" b="0" dirty="0"/>
              <a:t>     Warm clothes, boots, shovel, sand</a:t>
            </a:r>
          </a:p>
          <a:p>
            <a:pPr marL="457200" indent="-457200">
              <a:buFont typeface="Arial" panose="020B0604020202020204" pitchFamily="34" charset="0"/>
              <a:buChar char="•"/>
            </a:pPr>
            <a:r>
              <a:rPr lang="en-US" b="0" dirty="0"/>
              <a:t>If you become stranded; turn on flashers, run engine intermittently to stay warm</a:t>
            </a:r>
          </a:p>
          <a:p>
            <a:pPr marL="457200" indent="-457200">
              <a:buFont typeface="Arial" panose="020B0604020202020204" pitchFamily="34" charset="0"/>
              <a:buChar char="•"/>
            </a:pPr>
            <a:r>
              <a:rPr lang="en-US" dirty="0"/>
              <a:t>“Make a Plan – Make a Kit”</a:t>
            </a:r>
          </a:p>
          <a:p>
            <a:endParaRPr lang="en-US" b="0" dirty="0"/>
          </a:p>
        </p:txBody>
      </p:sp>
      <p:pic>
        <p:nvPicPr>
          <p:cNvPr id="4" name="Picture 3"/>
          <p:cNvPicPr>
            <a:picLocks noChangeAspect="1"/>
          </p:cNvPicPr>
          <p:nvPr/>
        </p:nvPicPr>
        <p:blipFill>
          <a:blip r:embed="rId2" cstate="print"/>
          <a:stretch>
            <a:fillRect/>
          </a:stretch>
        </p:blipFill>
        <p:spPr>
          <a:xfrm>
            <a:off x="5334000" y="4370489"/>
            <a:ext cx="3289122" cy="1390650"/>
          </a:xfrm>
          <a:prstGeom prst="rect">
            <a:avLst/>
          </a:prstGeom>
        </p:spPr>
      </p:pic>
    </p:spTree>
    <p:extLst>
      <p:ext uri="{BB962C8B-B14F-4D97-AF65-F5344CB8AC3E}">
        <p14:creationId xmlns:p14="http://schemas.microsoft.com/office/powerpoint/2010/main" val="260626812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F90EC-A8BE-4402-986E-20985CF9BE39}"/>
              </a:ext>
            </a:extLst>
          </p:cNvPr>
          <p:cNvSpPr>
            <a:spLocks noGrp="1"/>
          </p:cNvSpPr>
          <p:nvPr>
            <p:ph type="title"/>
          </p:nvPr>
        </p:nvSpPr>
        <p:spPr/>
        <p:txBody>
          <a:bodyPr/>
          <a:lstStyle/>
          <a:p>
            <a:pPr algn="ctr"/>
            <a:r>
              <a:rPr lang="en-US" dirty="0"/>
              <a:t>Helpful Websites</a:t>
            </a:r>
          </a:p>
        </p:txBody>
      </p:sp>
      <p:sp>
        <p:nvSpPr>
          <p:cNvPr id="3" name="Content Placeholder 2">
            <a:extLst>
              <a:ext uri="{FF2B5EF4-FFF2-40B4-BE49-F238E27FC236}">
                <a16:creationId xmlns:a16="http://schemas.microsoft.com/office/drawing/2014/main" id="{CC787E98-01E3-41BF-8259-127F7EA94945}"/>
              </a:ext>
            </a:extLst>
          </p:cNvPr>
          <p:cNvSpPr>
            <a:spLocks noGrp="1"/>
          </p:cNvSpPr>
          <p:nvPr>
            <p:ph idx="1"/>
          </p:nvPr>
        </p:nvSpPr>
        <p:spPr/>
        <p:txBody>
          <a:bodyPr/>
          <a:lstStyle/>
          <a:p>
            <a:pPr marL="457200" indent="-457200">
              <a:buFont typeface="Arial" panose="020B0604020202020204" pitchFamily="34" charset="0"/>
              <a:buChar char="•"/>
            </a:pPr>
            <a:r>
              <a:rPr lang="en-US" b="0" dirty="0" err="1"/>
              <a:t>PrepareDE</a:t>
            </a:r>
            <a:r>
              <a:rPr lang="en-US" b="0" dirty="0"/>
              <a:t> - </a:t>
            </a:r>
            <a:r>
              <a:rPr lang="en-US" b="0" dirty="0">
                <a:hlinkClick r:id="rId2"/>
              </a:rPr>
              <a:t>https://www.preparede.org/</a:t>
            </a:r>
            <a:endParaRPr lang="en-US" b="0" dirty="0"/>
          </a:p>
          <a:p>
            <a:pPr marL="457200" indent="-457200">
              <a:buFont typeface="Arial" panose="020B0604020202020204" pitchFamily="34" charset="0"/>
              <a:buChar char="•"/>
            </a:pPr>
            <a:r>
              <a:rPr lang="en-US" b="0" dirty="0"/>
              <a:t>FEMA Ready - </a:t>
            </a:r>
            <a:r>
              <a:rPr lang="en-US" b="0" dirty="0">
                <a:hlinkClick r:id="rId3"/>
              </a:rPr>
              <a:t>https://www.ready.gov/</a:t>
            </a:r>
            <a:endParaRPr lang="en-US" b="0" dirty="0"/>
          </a:p>
          <a:p>
            <a:pPr marL="457200" indent="-457200">
              <a:buFont typeface="Arial" panose="020B0604020202020204" pitchFamily="34" charset="0"/>
              <a:buChar char="•"/>
            </a:pPr>
            <a:r>
              <a:rPr lang="en-US" b="0" dirty="0"/>
              <a:t>NWS Winter Storms Pamphlet - </a:t>
            </a:r>
            <a:r>
              <a:rPr lang="en-US" b="0" dirty="0">
                <a:hlinkClick r:id="rId4"/>
              </a:rPr>
              <a:t>https://www.weather.gov/media/safety/Winter_Storms2008.pdf</a:t>
            </a:r>
            <a:endParaRPr lang="en-US" b="0" dirty="0"/>
          </a:p>
          <a:p>
            <a:pPr marL="457200" indent="-457200">
              <a:buFont typeface="Arial" panose="020B0604020202020204" pitchFamily="34" charset="0"/>
              <a:buChar char="•"/>
            </a:pPr>
            <a:r>
              <a:rPr lang="en-US" b="0" dirty="0"/>
              <a:t>Mt Holly NWS - </a:t>
            </a:r>
            <a:r>
              <a:rPr lang="en-US" b="0" dirty="0">
                <a:hlinkClick r:id="rId5"/>
              </a:rPr>
              <a:t>https://www.weather.gov/phi/</a:t>
            </a:r>
            <a:endParaRPr lang="en-US" b="0" dirty="0"/>
          </a:p>
          <a:p>
            <a:pPr marL="457200" indent="-457200">
              <a:buFont typeface="Arial" panose="020B0604020202020204" pitchFamily="34" charset="0"/>
              <a:buChar char="•"/>
            </a:pPr>
            <a:r>
              <a:rPr lang="en-US" b="0" dirty="0"/>
              <a:t>Driving Restrictions - </a:t>
            </a:r>
            <a:r>
              <a:rPr lang="en-US" b="0" dirty="0">
                <a:hlinkClick r:id="rId6"/>
              </a:rPr>
              <a:t>https://dema.delaware.gov/drivingRestrictions/index.shtml</a:t>
            </a:r>
            <a:endParaRPr lang="en-US" b="0" dirty="0"/>
          </a:p>
          <a:p>
            <a:pPr marL="457200" indent="-457200">
              <a:buFont typeface="Arial" panose="020B0604020202020204" pitchFamily="34" charset="0"/>
              <a:buChar char="•"/>
            </a:pPr>
            <a:r>
              <a:rPr lang="en-US" b="0" dirty="0"/>
              <a:t>DEMA - </a:t>
            </a:r>
            <a:r>
              <a:rPr lang="en-US" b="0" dirty="0">
                <a:hlinkClick r:id="rId7"/>
              </a:rPr>
              <a:t>https://dema.delaware.gov/</a:t>
            </a:r>
            <a:endParaRPr lang="en-US" b="0" dirty="0"/>
          </a:p>
        </p:txBody>
      </p:sp>
    </p:spTree>
    <p:extLst>
      <p:ext uri="{BB962C8B-B14F-4D97-AF65-F5344CB8AC3E}">
        <p14:creationId xmlns:p14="http://schemas.microsoft.com/office/powerpoint/2010/main" val="4181494383"/>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hlinkClick r:id="rId2"/>
              </a:rPr>
              <a:t>https://www.youtube.com/watch?v=wkDvqQKGgDA</a:t>
            </a:r>
            <a:r>
              <a:rPr lang="en-US" dirty="0"/>
              <a:t> </a:t>
            </a:r>
          </a:p>
        </p:txBody>
      </p:sp>
    </p:spTree>
    <p:extLst>
      <p:ext uri="{BB962C8B-B14F-4D97-AF65-F5344CB8AC3E}">
        <p14:creationId xmlns:p14="http://schemas.microsoft.com/office/powerpoint/2010/main" val="252792553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defRPr/>
            </a:pPr>
            <a:endParaRPr lang="en-US" altLang="en-US" sz="2000" b="0" dirty="0">
              <a:ea typeface="ＭＳ Ｐゴシック" panose="020B0600070205080204" pitchFamily="34" charset="-128"/>
            </a:endParaRPr>
          </a:p>
          <a:p>
            <a:pPr marL="109537"/>
            <a:r>
              <a:rPr lang="en-US" altLang="en-US" sz="2800" dirty="0"/>
              <a:t>Q: What is the difference of between Essential personal and Mission Critical personnel (or COOP Essential)?</a:t>
            </a:r>
          </a:p>
          <a:p>
            <a:pPr marL="109537"/>
            <a:endParaRPr lang="en-US" altLang="en-US" sz="1050" b="0" dirty="0"/>
          </a:p>
          <a:p>
            <a:pPr marL="109537"/>
            <a:r>
              <a:rPr lang="en-US" altLang="en-US" sz="2000" b="0" dirty="0"/>
              <a:t>A:  State assigned Essential Personnel are permitted and expected to drive during the Level II driving ban.   This status is set by DHR and cannot be changed the individual organizations. COOP Essential personal are those people that are designated as employees that perform processes that are a priority to an organization.  These employees are NOT permitted to drive during the ban unless they are also State Essential personnel.  </a:t>
            </a:r>
          </a:p>
          <a:p>
            <a:endParaRPr lang="en-US" altLang="en-US" dirty="0">
              <a:ea typeface="ＭＳ Ｐゴシック" panose="020B0600070205080204" pitchFamily="34" charset="-128"/>
            </a:endParaRPr>
          </a:p>
        </p:txBody>
      </p:sp>
      <p:sp>
        <p:nvSpPr>
          <p:cNvPr id="2" name="TextBox 1">
            <a:extLst>
              <a:ext uri="{FF2B5EF4-FFF2-40B4-BE49-F238E27FC236}">
                <a16:creationId xmlns:a16="http://schemas.microsoft.com/office/drawing/2014/main" id="{BE20810E-5529-4517-86C2-050287DA2D3D}"/>
              </a:ext>
            </a:extLst>
          </p:cNvPr>
          <p:cNvSpPr txBox="1"/>
          <p:nvPr/>
        </p:nvSpPr>
        <p:spPr>
          <a:xfrm>
            <a:off x="533400" y="228600"/>
            <a:ext cx="8229600" cy="646331"/>
          </a:xfrm>
          <a:prstGeom prst="rect">
            <a:avLst/>
          </a:prstGeom>
          <a:noFill/>
        </p:spPr>
        <p:txBody>
          <a:bodyPr wrap="square" rtlCol="0">
            <a:spAutoFit/>
          </a:bodyPr>
          <a:lstStyle/>
          <a:p>
            <a:pPr algn="ctr"/>
            <a:r>
              <a:rPr lang="en-US" sz="3600" b="1" dirty="0"/>
              <a:t>Questions</a:t>
            </a:r>
          </a:p>
        </p:txBody>
      </p:sp>
    </p:spTree>
    <p:extLst>
      <p:ext uri="{BB962C8B-B14F-4D97-AF65-F5344CB8AC3E}">
        <p14:creationId xmlns:p14="http://schemas.microsoft.com/office/powerpoint/2010/main" val="2385806668"/>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defRPr/>
            </a:pPr>
            <a:endParaRPr lang="en-US" altLang="en-US" sz="2000" b="0" dirty="0">
              <a:ea typeface="ＭＳ Ｐゴシック" panose="020B0600070205080204" pitchFamily="34" charset="-128"/>
            </a:endParaRPr>
          </a:p>
          <a:p>
            <a:pPr marL="109537"/>
            <a:r>
              <a:rPr lang="en-US" altLang="en-US" sz="2800" dirty="0"/>
              <a:t>Comment</a:t>
            </a:r>
          </a:p>
          <a:p>
            <a:pPr marL="109537"/>
            <a:endParaRPr lang="en-US" altLang="en-US" sz="1050" b="0" dirty="0"/>
          </a:p>
          <a:p>
            <a:pPr marL="109537"/>
            <a:r>
              <a:rPr lang="en-US" altLang="en-US" sz="2000" b="0" dirty="0"/>
              <a:t>Another item to consider in winter preparations, is battery back-ups for internet routers.   With many state employees working remotely, concerns regarding reporting to an office (travel in bad weather) will instead be replaced with employees whose bandwidth may be interrupted due to storms.  This should be considered when evaluating your COOP plans and determining which employees are likely to be impacted by such events and the repercussions. </a:t>
            </a:r>
          </a:p>
          <a:p>
            <a:endParaRPr lang="en-US" altLang="en-US" dirty="0">
              <a:ea typeface="ＭＳ Ｐゴシック" panose="020B0600070205080204" pitchFamily="34" charset="-128"/>
            </a:endParaRPr>
          </a:p>
        </p:txBody>
      </p:sp>
      <p:sp>
        <p:nvSpPr>
          <p:cNvPr id="2" name="TextBox 1">
            <a:extLst>
              <a:ext uri="{FF2B5EF4-FFF2-40B4-BE49-F238E27FC236}">
                <a16:creationId xmlns:a16="http://schemas.microsoft.com/office/drawing/2014/main" id="{BE20810E-5529-4517-86C2-050287DA2D3D}"/>
              </a:ext>
            </a:extLst>
          </p:cNvPr>
          <p:cNvSpPr txBox="1"/>
          <p:nvPr/>
        </p:nvSpPr>
        <p:spPr>
          <a:xfrm>
            <a:off x="533400" y="228600"/>
            <a:ext cx="8229600" cy="646331"/>
          </a:xfrm>
          <a:prstGeom prst="rect">
            <a:avLst/>
          </a:prstGeom>
          <a:noFill/>
        </p:spPr>
        <p:txBody>
          <a:bodyPr wrap="square" rtlCol="0">
            <a:spAutoFit/>
          </a:bodyPr>
          <a:lstStyle/>
          <a:p>
            <a:pPr algn="ctr"/>
            <a:r>
              <a:rPr lang="en-US" sz="3600" b="1" dirty="0"/>
              <a:t>Questions</a:t>
            </a:r>
          </a:p>
        </p:txBody>
      </p:sp>
    </p:spTree>
    <p:extLst>
      <p:ext uri="{BB962C8B-B14F-4D97-AF65-F5344CB8AC3E}">
        <p14:creationId xmlns:p14="http://schemas.microsoft.com/office/powerpoint/2010/main" val="4071432523"/>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21579-1DB3-41C8-9D75-2A6D6314AF7E}"/>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56397915-F49A-4C71-805A-E4732EC621A8}"/>
              </a:ext>
            </a:extLst>
          </p:cNvPr>
          <p:cNvSpPr>
            <a:spLocks noGrp="1"/>
          </p:cNvSpPr>
          <p:nvPr>
            <p:ph idx="1"/>
          </p:nvPr>
        </p:nvSpPr>
        <p:spPr>
          <a:xfrm>
            <a:off x="762000" y="1752600"/>
            <a:ext cx="8229600" cy="2895600"/>
          </a:xfrm>
        </p:spPr>
        <p:txBody>
          <a:bodyPr/>
          <a:lstStyle/>
          <a:p>
            <a:pPr>
              <a:spcBef>
                <a:spcPts val="0"/>
              </a:spcBef>
            </a:pPr>
            <a:r>
              <a:rPr lang="en-US" b="0" dirty="0"/>
              <a:t>Edward “Tony” Lee</a:t>
            </a:r>
          </a:p>
          <a:p>
            <a:pPr>
              <a:spcBef>
                <a:spcPts val="0"/>
              </a:spcBef>
            </a:pPr>
            <a:r>
              <a:rPr lang="en-US" b="0" dirty="0"/>
              <a:t>Delaware Emergency Management Agency (DEMA)</a:t>
            </a:r>
          </a:p>
          <a:p>
            <a:pPr>
              <a:spcBef>
                <a:spcPts val="0"/>
              </a:spcBef>
            </a:pPr>
            <a:r>
              <a:rPr lang="en-US" b="0" dirty="0"/>
              <a:t>Principal Planner</a:t>
            </a:r>
          </a:p>
          <a:p>
            <a:pPr>
              <a:spcBef>
                <a:spcPts val="0"/>
              </a:spcBef>
            </a:pPr>
            <a:endParaRPr lang="en-US" sz="1800" b="0" dirty="0"/>
          </a:p>
          <a:p>
            <a:pPr>
              <a:spcBef>
                <a:spcPts val="0"/>
              </a:spcBef>
            </a:pPr>
            <a:r>
              <a:rPr lang="en-US" b="0" dirty="0"/>
              <a:t>(302) 659-2219</a:t>
            </a:r>
          </a:p>
          <a:p>
            <a:pPr>
              <a:spcBef>
                <a:spcPts val="0"/>
              </a:spcBef>
            </a:pPr>
            <a:r>
              <a:rPr lang="en-US" b="0" dirty="0"/>
              <a:t>Edward.lee@delaware.gov</a:t>
            </a:r>
          </a:p>
        </p:txBody>
      </p:sp>
    </p:spTree>
    <p:extLst>
      <p:ext uri="{BB962C8B-B14F-4D97-AF65-F5344CB8AC3E}">
        <p14:creationId xmlns:p14="http://schemas.microsoft.com/office/powerpoint/2010/main" val="340231037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Winter Preparedness</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Winter Storm Effects</a:t>
            </a:r>
          </a:p>
          <a:p>
            <a:pPr marL="457200" indent="-457200">
              <a:lnSpc>
                <a:spcPct val="150000"/>
              </a:lnSpc>
              <a:buFont typeface="Arial" panose="020B0604020202020204" pitchFamily="34" charset="0"/>
              <a:buChar char="•"/>
            </a:pPr>
            <a:r>
              <a:rPr lang="en-US" dirty="0"/>
              <a:t>NWS Weather Definitions</a:t>
            </a:r>
          </a:p>
          <a:p>
            <a:pPr marL="457200" indent="-457200">
              <a:lnSpc>
                <a:spcPct val="150000"/>
              </a:lnSpc>
              <a:buFont typeface="Arial" panose="020B0604020202020204" pitchFamily="34" charset="0"/>
              <a:buChar char="•"/>
            </a:pPr>
            <a:r>
              <a:rPr lang="en-US" dirty="0"/>
              <a:t>Driving Restrictions</a:t>
            </a:r>
          </a:p>
          <a:p>
            <a:pPr marL="457200" indent="-457200">
              <a:lnSpc>
                <a:spcPct val="150000"/>
              </a:lnSpc>
              <a:buFont typeface="Arial" panose="020B0604020202020204" pitchFamily="34" charset="0"/>
              <a:buChar char="•"/>
            </a:pPr>
            <a:r>
              <a:rPr lang="en-US" dirty="0"/>
              <a:t>Preparedness tips</a:t>
            </a:r>
          </a:p>
          <a:p>
            <a:pPr marL="457200" indent="-457200">
              <a:lnSpc>
                <a:spcPct val="150000"/>
              </a:lnSpc>
              <a:buFont typeface="Arial" panose="020B0604020202020204" pitchFamily="34" charset="0"/>
              <a:buChar char="•"/>
            </a:pPr>
            <a:r>
              <a:rPr lang="en-US" dirty="0"/>
              <a:t>Helpful Sites</a:t>
            </a:r>
          </a:p>
        </p:txBody>
      </p:sp>
    </p:spTree>
    <p:extLst>
      <p:ext uri="{BB962C8B-B14F-4D97-AF65-F5344CB8AC3E}">
        <p14:creationId xmlns:p14="http://schemas.microsoft.com/office/powerpoint/2010/main" val="122127276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DA9-9A80-482A-980F-196EE8608693}"/>
              </a:ext>
            </a:extLst>
          </p:cNvPr>
          <p:cNvSpPr>
            <a:spLocks noGrp="1"/>
          </p:cNvSpPr>
          <p:nvPr>
            <p:ph type="title"/>
          </p:nvPr>
        </p:nvSpPr>
        <p:spPr/>
        <p:txBody>
          <a:bodyPr/>
          <a:lstStyle/>
          <a:p>
            <a:pPr algn="ctr"/>
            <a:r>
              <a:rPr lang="en-US" dirty="0"/>
              <a:t>Winter Storm</a:t>
            </a:r>
          </a:p>
        </p:txBody>
      </p:sp>
      <p:sp>
        <p:nvSpPr>
          <p:cNvPr id="3" name="Content Placeholder 2">
            <a:extLst>
              <a:ext uri="{FF2B5EF4-FFF2-40B4-BE49-F238E27FC236}">
                <a16:creationId xmlns:a16="http://schemas.microsoft.com/office/drawing/2014/main" id="{6DB557BA-E243-4104-9BE4-5CC07F94936F}"/>
              </a:ext>
            </a:extLst>
          </p:cNvPr>
          <p:cNvSpPr txBox="1">
            <a:spLocks/>
          </p:cNvSpPr>
          <p:nvPr/>
        </p:nvSpPr>
        <p:spPr>
          <a:xfrm>
            <a:off x="457200" y="1066800"/>
            <a:ext cx="8229600" cy="4525963"/>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
              <a:defRPr sz="2600" b="1">
                <a:solidFill>
                  <a:srgbClr val="25387D"/>
                </a:solidFill>
                <a:latin typeface="+mn-lt"/>
                <a:ea typeface="+mn-ea"/>
                <a:cs typeface="+mn-cs"/>
              </a:defRPr>
            </a:lvl1pPr>
            <a:lvl2pPr marL="457200" indent="-342900" algn="l" rtl="0" eaLnBrk="0" fontAlgn="base" hangingPunct="0">
              <a:spcBef>
                <a:spcPct val="20000"/>
              </a:spcBef>
              <a:spcAft>
                <a:spcPct val="0"/>
              </a:spcAft>
              <a:buFont typeface="Wingdings" panose="05000000000000000000" pitchFamily="2" charset="2"/>
              <a:buChar char="§"/>
              <a:defRPr sz="2600" b="1">
                <a:solidFill>
                  <a:srgbClr val="25387D"/>
                </a:solidFill>
                <a:latin typeface="+mn-lt"/>
              </a:defRPr>
            </a:lvl2pPr>
            <a:lvl3pPr marL="914400" indent="-336550" algn="l" rtl="0" eaLnBrk="0" fontAlgn="base" hangingPunct="0">
              <a:spcBef>
                <a:spcPct val="20000"/>
              </a:spcBef>
              <a:spcAft>
                <a:spcPct val="0"/>
              </a:spcAft>
              <a:buFont typeface="Wingdings" panose="05000000000000000000" pitchFamily="2" charset="2"/>
              <a:buChar char="§"/>
              <a:defRPr sz="2600" b="1">
                <a:solidFill>
                  <a:srgbClr val="25387D"/>
                </a:solidFill>
                <a:latin typeface="+mn-lt"/>
              </a:defRPr>
            </a:lvl3pPr>
            <a:lvl4pPr marL="1371600" indent="-336550" algn="l" rtl="0" eaLnBrk="0" fontAlgn="base" hangingPunct="0">
              <a:spcBef>
                <a:spcPct val="20000"/>
              </a:spcBef>
              <a:spcAft>
                <a:spcPct val="0"/>
              </a:spcAft>
              <a:buFont typeface="Wingdings" panose="05000000000000000000" pitchFamily="2" charset="2"/>
              <a:buChar char="§"/>
              <a:defRPr sz="2600" b="1">
                <a:solidFill>
                  <a:srgbClr val="25387D"/>
                </a:solidFill>
                <a:latin typeface="+mn-lt"/>
              </a:defRPr>
            </a:lvl4pPr>
            <a:lvl5pPr marL="1828800" indent="-336550" algn="l" rtl="0" eaLnBrk="0" fontAlgn="base" hangingPunct="0">
              <a:spcBef>
                <a:spcPct val="20000"/>
              </a:spcBef>
              <a:spcAft>
                <a:spcPct val="0"/>
              </a:spcAft>
              <a:buFont typeface="Wingdings" panose="05000000000000000000" pitchFamily="2" charset="2"/>
              <a:buChar char="§"/>
              <a:defRPr sz="2600" b="1">
                <a:solidFill>
                  <a:srgbClr val="25387D"/>
                </a:solidFill>
                <a:latin typeface="+mn-lt"/>
              </a:defRPr>
            </a:lvl5pPr>
            <a:lvl6pPr marL="2228850" indent="-228600" algn="l" rtl="0" fontAlgn="base">
              <a:spcBef>
                <a:spcPct val="20000"/>
              </a:spcBef>
              <a:spcAft>
                <a:spcPct val="0"/>
              </a:spcAft>
              <a:buFont typeface="Wingdings" pitchFamily="2" charset="2"/>
              <a:buChar char="§"/>
              <a:defRPr sz="2600" b="1">
                <a:solidFill>
                  <a:srgbClr val="25387D"/>
                </a:solidFill>
                <a:latin typeface="+mn-lt"/>
              </a:defRPr>
            </a:lvl6pPr>
            <a:lvl7pPr marL="2686050" indent="-228600" algn="l" rtl="0" fontAlgn="base">
              <a:spcBef>
                <a:spcPct val="20000"/>
              </a:spcBef>
              <a:spcAft>
                <a:spcPct val="0"/>
              </a:spcAft>
              <a:buFont typeface="Wingdings" pitchFamily="2" charset="2"/>
              <a:buChar char="§"/>
              <a:defRPr sz="2600" b="1">
                <a:solidFill>
                  <a:srgbClr val="25387D"/>
                </a:solidFill>
                <a:latin typeface="+mn-lt"/>
              </a:defRPr>
            </a:lvl7pPr>
            <a:lvl8pPr marL="3143250" indent="-228600" algn="l" rtl="0" fontAlgn="base">
              <a:spcBef>
                <a:spcPct val="20000"/>
              </a:spcBef>
              <a:spcAft>
                <a:spcPct val="0"/>
              </a:spcAft>
              <a:buFont typeface="Wingdings" pitchFamily="2" charset="2"/>
              <a:buChar char="§"/>
              <a:defRPr sz="2600" b="1">
                <a:solidFill>
                  <a:srgbClr val="25387D"/>
                </a:solidFill>
                <a:latin typeface="+mn-lt"/>
              </a:defRPr>
            </a:lvl8pPr>
            <a:lvl9pPr marL="3600450" indent="-228600" algn="l" rtl="0" fontAlgn="base">
              <a:spcBef>
                <a:spcPct val="20000"/>
              </a:spcBef>
              <a:spcAft>
                <a:spcPct val="0"/>
              </a:spcAft>
              <a:buFont typeface="Wingdings" pitchFamily="2" charset="2"/>
              <a:buChar char="§"/>
              <a:defRPr sz="2600" b="1">
                <a:solidFill>
                  <a:srgbClr val="25387D"/>
                </a:solidFill>
                <a:latin typeface="+mn-lt"/>
              </a:defRPr>
            </a:lvl9pPr>
          </a:lstStyle>
          <a:p>
            <a:pPr marL="457200" indent="-457200">
              <a:spcAft>
                <a:spcPts val="1200"/>
              </a:spcAft>
              <a:buFont typeface="Arial" panose="020B0604020202020204" pitchFamily="34" charset="0"/>
              <a:buChar char="•"/>
            </a:pPr>
            <a:r>
              <a:rPr lang="en-US" b="0" kern="0" dirty="0"/>
              <a:t>A Winter Storm is a combination of winter precipitation with an impact of hazardous conditions.</a:t>
            </a:r>
          </a:p>
          <a:p>
            <a:pPr marL="457200" indent="-457200">
              <a:spcAft>
                <a:spcPts val="1200"/>
              </a:spcAft>
              <a:buFont typeface="Arial" panose="020B0604020202020204" pitchFamily="34" charset="0"/>
              <a:buChar char="•"/>
            </a:pPr>
            <a:r>
              <a:rPr lang="en-US" b="0" kern="0" dirty="0"/>
              <a:t>The main hazards associated with winter storms are: High winds, freezing rain or sleet, heavy snowfall, and dangerously cold temperatures.</a:t>
            </a:r>
          </a:p>
          <a:p>
            <a:pPr marL="457200" indent="-457200">
              <a:spcBef>
                <a:spcPts val="0"/>
              </a:spcBef>
              <a:spcAft>
                <a:spcPts val="1200"/>
              </a:spcAft>
              <a:buFont typeface="Arial" panose="020B0604020202020204" pitchFamily="34" charset="0"/>
              <a:buChar char="•"/>
            </a:pPr>
            <a:r>
              <a:rPr lang="en-US" b="0" kern="0" dirty="0"/>
              <a:t>Winter  storms can create impassable roadways, loss of utilities and services, property damage, and disruption of business/economy.</a:t>
            </a:r>
            <a:endParaRPr lang="en-US" kern="0" dirty="0"/>
          </a:p>
          <a:p>
            <a:pPr marL="457200" indent="-457200">
              <a:spcBef>
                <a:spcPts val="0"/>
              </a:spcBef>
              <a:buFont typeface="Arial" panose="020B0604020202020204" pitchFamily="34" charset="0"/>
              <a:buChar char="•"/>
            </a:pPr>
            <a:endParaRPr lang="en-US" kern="0" dirty="0"/>
          </a:p>
        </p:txBody>
      </p:sp>
    </p:spTree>
    <p:extLst>
      <p:ext uri="{BB962C8B-B14F-4D97-AF65-F5344CB8AC3E}">
        <p14:creationId xmlns:p14="http://schemas.microsoft.com/office/powerpoint/2010/main" val="419338470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NWS Winter Weather Definitions</a:t>
            </a:r>
          </a:p>
        </p:txBody>
      </p:sp>
      <p:sp>
        <p:nvSpPr>
          <p:cNvPr id="3" name="Content Placeholder 2"/>
          <p:cNvSpPr>
            <a:spLocks noGrp="1"/>
          </p:cNvSpPr>
          <p:nvPr>
            <p:ph idx="1"/>
          </p:nvPr>
        </p:nvSpPr>
        <p:spPr/>
        <p:txBody>
          <a:bodyPr/>
          <a:lstStyle/>
          <a:p>
            <a:pPr marL="457200" indent="-457200">
              <a:spcAft>
                <a:spcPts val="1200"/>
              </a:spcAft>
              <a:buFont typeface="Arial" panose="020B0604020202020204" pitchFamily="34" charset="0"/>
              <a:buChar char="•"/>
            </a:pPr>
            <a:r>
              <a:rPr lang="en-US" dirty="0"/>
              <a:t>Advisory: </a:t>
            </a:r>
            <a:r>
              <a:rPr lang="en-US" b="0" dirty="0"/>
              <a:t>Conditions are expected which could impact travel and other activities. If caution is used, should not be life threatening</a:t>
            </a:r>
          </a:p>
          <a:p>
            <a:pPr marL="457200" indent="-457200">
              <a:spcAft>
                <a:spcPts val="1200"/>
              </a:spcAft>
              <a:buFont typeface="Arial" panose="020B0604020202020204" pitchFamily="34" charset="0"/>
              <a:buChar char="•"/>
            </a:pPr>
            <a:r>
              <a:rPr lang="en-US" dirty="0"/>
              <a:t>Watch: </a:t>
            </a:r>
            <a:r>
              <a:rPr lang="en-US" b="0" dirty="0"/>
              <a:t>Issued when significant winter precipitation is possible within 24 to 48 hours.  Alert of hazardous winter weather could occur.  Issued for winter storms, heavy snow or blizzards.</a:t>
            </a:r>
          </a:p>
        </p:txBody>
      </p:sp>
    </p:spTree>
    <p:extLst>
      <p:ext uri="{BB962C8B-B14F-4D97-AF65-F5344CB8AC3E}">
        <p14:creationId xmlns:p14="http://schemas.microsoft.com/office/powerpoint/2010/main" val="3450925299"/>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Definitions Cont.</a:t>
            </a:r>
          </a:p>
        </p:txBody>
      </p:sp>
      <p:sp>
        <p:nvSpPr>
          <p:cNvPr id="3" name="Content Placeholder 2"/>
          <p:cNvSpPr>
            <a:spLocks noGrp="1"/>
          </p:cNvSpPr>
          <p:nvPr>
            <p:ph idx="1"/>
          </p:nvPr>
        </p:nvSpPr>
        <p:spPr>
          <a:xfrm>
            <a:off x="457200" y="1066800"/>
            <a:ext cx="8229600" cy="4572000"/>
          </a:xfrm>
        </p:spPr>
        <p:txBody>
          <a:bodyPr/>
          <a:lstStyle/>
          <a:p>
            <a:pPr marL="342900" indent="-342900">
              <a:spcAft>
                <a:spcPts val="1200"/>
              </a:spcAft>
              <a:buFont typeface="Arial" panose="020B0604020202020204" pitchFamily="34" charset="0"/>
              <a:buChar char="•"/>
            </a:pPr>
            <a:r>
              <a:rPr lang="en-US" sz="2400" dirty="0"/>
              <a:t>Warning: </a:t>
            </a:r>
            <a:r>
              <a:rPr lang="en-US" sz="2400" b="0" dirty="0"/>
              <a:t>Issued when winter precipitation could lead to a threat to life or property.  Indicators: 4+ inches of snow is expected in the next 12 hours; 6+ inches of snow in the next 24 hours, or ¼ inch+ of ice accumulation is expected. The most serious winter weather message – take action!</a:t>
            </a:r>
          </a:p>
          <a:p>
            <a:pPr marL="342900" indent="-342900">
              <a:spcAft>
                <a:spcPts val="1200"/>
              </a:spcAft>
              <a:buFont typeface="Arial" panose="020B0604020202020204" pitchFamily="34" charset="0"/>
              <a:buChar char="•"/>
            </a:pPr>
            <a:r>
              <a:rPr lang="en-US" sz="2400" dirty="0"/>
              <a:t>Blizzard Warning:  </a:t>
            </a:r>
            <a:r>
              <a:rPr lang="en-US" sz="2400" b="0" dirty="0"/>
              <a:t>Sustained wind speeds of at least 35 MPH are accompanied by considerable falling and/or blowing snow.  Driving conditions become extremely difficult and dangerous.  </a:t>
            </a:r>
            <a:endParaRPr lang="en-US" sz="2400" dirty="0"/>
          </a:p>
        </p:txBody>
      </p:sp>
    </p:spTree>
    <p:extLst>
      <p:ext uri="{BB962C8B-B14F-4D97-AF65-F5344CB8AC3E}">
        <p14:creationId xmlns:p14="http://schemas.microsoft.com/office/powerpoint/2010/main" val="350010245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Definitions Cont.</a:t>
            </a:r>
          </a:p>
        </p:txBody>
      </p:sp>
      <p:sp>
        <p:nvSpPr>
          <p:cNvPr id="3" name="Content Placeholder 2"/>
          <p:cNvSpPr>
            <a:spLocks noGrp="1"/>
          </p:cNvSpPr>
          <p:nvPr>
            <p:ph idx="1"/>
          </p:nvPr>
        </p:nvSpPr>
        <p:spPr>
          <a:xfrm>
            <a:off x="457200" y="1066800"/>
            <a:ext cx="8229600" cy="4572000"/>
          </a:xfrm>
        </p:spPr>
        <p:txBody>
          <a:bodyPr/>
          <a:lstStyle/>
          <a:p>
            <a:pPr marL="342900" indent="-342900">
              <a:buFont typeface="Arial" panose="020B0604020202020204" pitchFamily="34" charset="0"/>
              <a:buChar char="•"/>
            </a:pPr>
            <a:r>
              <a:rPr lang="en-US" sz="2400" dirty="0"/>
              <a:t>Wind Chill: </a:t>
            </a:r>
            <a:r>
              <a:rPr lang="en-US" sz="2400" b="0" dirty="0"/>
              <a:t>Increased wind speeds accelerate heat loss from exposed skin</a:t>
            </a:r>
            <a:endParaRPr lang="en-US" sz="2400" dirty="0"/>
          </a:p>
        </p:txBody>
      </p:sp>
      <p:pic>
        <p:nvPicPr>
          <p:cNvPr id="4" name="Picture 3">
            <a:extLst>
              <a:ext uri="{FF2B5EF4-FFF2-40B4-BE49-F238E27FC236}">
                <a16:creationId xmlns:a16="http://schemas.microsoft.com/office/drawing/2014/main" id="{8DCE4FCD-BF60-487B-8F37-5086DC016636}"/>
              </a:ext>
            </a:extLst>
          </p:cNvPr>
          <p:cNvPicPr>
            <a:picLocks noChangeAspect="1"/>
          </p:cNvPicPr>
          <p:nvPr/>
        </p:nvPicPr>
        <p:blipFill>
          <a:blip r:embed="rId2"/>
          <a:stretch>
            <a:fillRect/>
          </a:stretch>
        </p:blipFill>
        <p:spPr>
          <a:xfrm>
            <a:off x="1600200" y="1981200"/>
            <a:ext cx="6427537" cy="3657600"/>
          </a:xfrm>
          <a:prstGeom prst="rect">
            <a:avLst/>
          </a:prstGeom>
        </p:spPr>
      </p:pic>
    </p:spTree>
    <p:extLst>
      <p:ext uri="{BB962C8B-B14F-4D97-AF65-F5344CB8AC3E}">
        <p14:creationId xmlns:p14="http://schemas.microsoft.com/office/powerpoint/2010/main" val="94646744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2B4543-0211-4993-947A-89E63DEC49F7}"/>
              </a:ext>
            </a:extLst>
          </p:cNvPr>
          <p:cNvSpPr/>
          <p:nvPr/>
        </p:nvSpPr>
        <p:spPr>
          <a:xfrm>
            <a:off x="1828800" y="2362200"/>
            <a:ext cx="5695790" cy="584775"/>
          </a:xfrm>
          <a:prstGeom prst="rect">
            <a:avLst/>
          </a:prstGeom>
        </p:spPr>
        <p:txBody>
          <a:bodyPr wrap="none">
            <a:spAutoFit/>
          </a:bodyPr>
          <a:lstStyle/>
          <a:p>
            <a:r>
              <a:rPr lang="en-US" sz="3200" dirty="0">
                <a:solidFill>
                  <a:schemeClr val="accent6"/>
                </a:solidFill>
              </a:rPr>
              <a:t>https://youtu.be/-srUpzCmBrM</a:t>
            </a:r>
          </a:p>
        </p:txBody>
      </p:sp>
      <p:sp>
        <p:nvSpPr>
          <p:cNvPr id="5" name="TextBox 4">
            <a:extLst>
              <a:ext uri="{FF2B5EF4-FFF2-40B4-BE49-F238E27FC236}">
                <a16:creationId xmlns:a16="http://schemas.microsoft.com/office/drawing/2014/main" id="{65CAADE1-6993-49FA-B552-35753F2278ED}"/>
              </a:ext>
            </a:extLst>
          </p:cNvPr>
          <p:cNvSpPr txBox="1"/>
          <p:nvPr/>
        </p:nvSpPr>
        <p:spPr>
          <a:xfrm>
            <a:off x="2209800" y="3429000"/>
            <a:ext cx="4724400" cy="646331"/>
          </a:xfrm>
          <a:prstGeom prst="rect">
            <a:avLst/>
          </a:prstGeom>
          <a:noFill/>
        </p:spPr>
        <p:txBody>
          <a:bodyPr wrap="square" rtlCol="0">
            <a:spAutoFit/>
          </a:bodyPr>
          <a:lstStyle/>
          <a:p>
            <a:pPr algn="ctr"/>
            <a:r>
              <a:rPr lang="en-US" dirty="0"/>
              <a:t>Check out the above link for humorous take on winter driving.</a:t>
            </a:r>
          </a:p>
        </p:txBody>
      </p:sp>
    </p:spTree>
    <p:extLst>
      <p:ext uri="{BB962C8B-B14F-4D97-AF65-F5344CB8AC3E}">
        <p14:creationId xmlns:p14="http://schemas.microsoft.com/office/powerpoint/2010/main" val="208464967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Driving Restrictions/Waiver</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b="0" dirty="0"/>
              <a:t>20 Delaware Code, Section 3116; The Governor or a designee may implement driving restrictions during a state of emergency</a:t>
            </a:r>
          </a:p>
          <a:p>
            <a:pPr marL="457200" indent="-457200">
              <a:buFont typeface="Arial" panose="020B0604020202020204" pitchFamily="34" charset="0"/>
              <a:buChar char="•"/>
            </a:pPr>
            <a:r>
              <a:rPr lang="en-US" b="0" dirty="0"/>
              <a:t>Applies to use/operation of motor vehicles on Delaware roads to include highways, roadways, and private roads</a:t>
            </a:r>
          </a:p>
          <a:p>
            <a:pPr marL="457200" indent="-457200">
              <a:buFont typeface="Arial" panose="020B0604020202020204" pitchFamily="34" charset="0"/>
              <a:buChar char="•"/>
            </a:pPr>
            <a:r>
              <a:rPr lang="en-US" b="0" dirty="0"/>
              <a:t>Separate levels may be issued throughout the State based on severity of conditions in given areas</a:t>
            </a:r>
          </a:p>
          <a:p>
            <a:pPr marL="457200" indent="-457200">
              <a:buFont typeface="Arial" panose="020B0604020202020204" pitchFamily="34" charset="0"/>
              <a:buChar char="•"/>
            </a:pPr>
            <a:endParaRPr lang="en-US" b="0" dirty="0"/>
          </a:p>
          <a:p>
            <a:pPr marL="457200" indent="-457200">
              <a:buFont typeface="Arial" panose="020B0604020202020204" pitchFamily="34" charset="0"/>
              <a:buChar char="•"/>
            </a:pPr>
            <a:endParaRPr lang="en-US" b="0" dirty="0"/>
          </a:p>
          <a:p>
            <a:endParaRPr lang="en-US" dirty="0"/>
          </a:p>
        </p:txBody>
      </p:sp>
    </p:spTree>
    <p:extLst>
      <p:ext uri="{BB962C8B-B14F-4D97-AF65-F5344CB8AC3E}">
        <p14:creationId xmlns:p14="http://schemas.microsoft.com/office/powerpoint/2010/main" val="340755031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Driving Restrictions</a:t>
            </a:r>
          </a:p>
        </p:txBody>
      </p:sp>
      <p:sp>
        <p:nvSpPr>
          <p:cNvPr id="3" name="Content Placeholder 2"/>
          <p:cNvSpPr>
            <a:spLocks noGrp="1"/>
          </p:cNvSpPr>
          <p:nvPr>
            <p:ph idx="1"/>
          </p:nvPr>
        </p:nvSpPr>
        <p:spPr>
          <a:xfrm>
            <a:off x="481012" y="1166018"/>
            <a:ext cx="8229600" cy="4525963"/>
          </a:xfrm>
        </p:spPr>
        <p:txBody>
          <a:bodyPr/>
          <a:lstStyle/>
          <a:p>
            <a:pPr marL="457200" indent="-457200">
              <a:spcBef>
                <a:spcPts val="0"/>
              </a:spcBef>
              <a:spcAft>
                <a:spcPts val="1200"/>
              </a:spcAft>
              <a:buFont typeface="Arial" panose="020B0604020202020204" pitchFamily="34" charset="0"/>
              <a:buChar char="•"/>
            </a:pPr>
            <a:r>
              <a:rPr lang="en-US" b="0" u="sng" dirty="0"/>
              <a:t>Level I Driving Warning </a:t>
            </a:r>
            <a:r>
              <a:rPr lang="en-US" b="0" dirty="0"/>
              <a:t>– Persons operating a motor vehicle shall exercise extra caution.  </a:t>
            </a:r>
          </a:p>
          <a:p>
            <a:pPr marL="457200" indent="-457200">
              <a:spcBef>
                <a:spcPts val="0"/>
              </a:spcBef>
              <a:spcAft>
                <a:spcPts val="1200"/>
              </a:spcAft>
              <a:buFont typeface="Arial" panose="020B0604020202020204" pitchFamily="34" charset="0"/>
              <a:buChar char="•"/>
            </a:pPr>
            <a:r>
              <a:rPr lang="en-US" b="0" u="sng" dirty="0"/>
              <a:t>Level II Driving Restriction </a:t>
            </a:r>
            <a:r>
              <a:rPr lang="en-US" b="0" dirty="0"/>
              <a:t>– Driving is restricted to essential personnel and individuals with driving waivers due to safety, health, or business necessity.</a:t>
            </a:r>
          </a:p>
          <a:p>
            <a:pPr marL="457200" indent="-457200">
              <a:spcBef>
                <a:spcPts val="0"/>
              </a:spcBef>
              <a:spcAft>
                <a:spcPts val="1200"/>
              </a:spcAft>
              <a:buFont typeface="Arial" panose="020B0604020202020204" pitchFamily="34" charset="0"/>
              <a:buChar char="•"/>
            </a:pPr>
            <a:r>
              <a:rPr lang="en-US" b="0" u="sng" dirty="0"/>
              <a:t>Level III Driving Ban </a:t>
            </a:r>
            <a:r>
              <a:rPr lang="en-US" b="0" dirty="0"/>
              <a:t>– Driving is restricted to those designated as first responders and essential personnel only.  </a:t>
            </a:r>
            <a:r>
              <a:rPr lang="en-US" dirty="0"/>
              <a:t>Driving waivers does not apply</a:t>
            </a:r>
          </a:p>
          <a:p>
            <a:pPr marL="457200" indent="-457200">
              <a:buFont typeface="Arial" panose="020B0604020202020204" pitchFamily="34" charset="0"/>
              <a:buChar char="•"/>
            </a:pPr>
            <a:endParaRPr lang="en-US" b="0" dirty="0"/>
          </a:p>
          <a:p>
            <a:pPr marL="457200" indent="-457200">
              <a:buFont typeface="Arial" panose="020B0604020202020204" pitchFamily="34" charset="0"/>
              <a:buChar char="•"/>
            </a:pPr>
            <a:endParaRPr lang="en-US" b="0" dirty="0"/>
          </a:p>
          <a:p>
            <a:endParaRPr lang="en-US" dirty="0"/>
          </a:p>
        </p:txBody>
      </p:sp>
    </p:spTree>
    <p:extLst>
      <p:ext uri="{BB962C8B-B14F-4D97-AF65-F5344CB8AC3E}">
        <p14:creationId xmlns:p14="http://schemas.microsoft.com/office/powerpoint/2010/main" val="3473577786"/>
      </p:ext>
    </p:extLst>
  </p:cSld>
  <p:clrMapOvr>
    <a:masterClrMapping/>
  </p:clrMapOvr>
  <p:transition>
    <p:wipe dir="r"/>
  </p:transition>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D78FE06190F44983A5FAC0C7F71F37" ma:contentTypeVersion="13" ma:contentTypeDescription="Create a new document." ma:contentTypeScope="" ma:versionID="c547532f8f503a6b0138a790784d7dcc">
  <xsd:schema xmlns:xsd="http://www.w3.org/2001/XMLSchema" xmlns:xs="http://www.w3.org/2001/XMLSchema" xmlns:p="http://schemas.microsoft.com/office/2006/metadata/properties" xmlns:ns3="c6ad6f19-fd7e-4948-b0de-88d8bfd8f8b0" xmlns:ns4="a0167c48-3e34-411b-825b-cd049c1b9def" targetNamespace="http://schemas.microsoft.com/office/2006/metadata/properties" ma:root="true" ma:fieldsID="bab3549d6e47dfc6dc8171c66cb76a93" ns3:_="" ns4:_="">
    <xsd:import namespace="c6ad6f19-fd7e-4948-b0de-88d8bfd8f8b0"/>
    <xsd:import namespace="a0167c48-3e34-411b-825b-cd049c1b9de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ad6f19-fd7e-4948-b0de-88d8bfd8f8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167c48-3e34-411b-825b-cd049c1b9de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AEA6E8-7429-478C-8061-C82427C1FD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ad6f19-fd7e-4948-b0de-88d8bfd8f8b0"/>
    <ds:schemaRef ds:uri="a0167c48-3e34-411b-825b-cd049c1b9d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956467-0D9C-4E5B-A80C-8CCF24FE6B48}">
  <ds:schemaRefs>
    <ds:schemaRef ds:uri="http://purl.org/dc/elements/1.1/"/>
    <ds:schemaRef ds:uri="http://www.w3.org/XML/1998/namespace"/>
    <ds:schemaRef ds:uri="http://schemas.microsoft.com/office/2006/documentManagement/types"/>
    <ds:schemaRef ds:uri="c6ad6f19-fd7e-4948-b0de-88d8bfd8f8b0"/>
    <ds:schemaRef ds:uri="http://schemas.microsoft.com/office/infopath/2007/PartnerControls"/>
    <ds:schemaRef ds:uri="http://schemas.microsoft.com/office/2006/metadata/properties"/>
    <ds:schemaRef ds:uri="http://purl.org/dc/dcmitype/"/>
    <ds:schemaRef ds:uri="http://schemas.openxmlformats.org/package/2006/metadata/core-properties"/>
    <ds:schemaRef ds:uri="a0167c48-3e34-411b-825b-cd049c1b9def"/>
    <ds:schemaRef ds:uri="http://purl.org/dc/terms/"/>
  </ds:schemaRefs>
</ds:datastoreItem>
</file>

<file path=customXml/itemProps3.xml><?xml version="1.0" encoding="utf-8"?>
<ds:datastoreItem xmlns:ds="http://schemas.openxmlformats.org/officeDocument/2006/customXml" ds:itemID="{836B906A-DFE3-4C3D-A63F-4EB468702F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6057</TotalTime>
  <Words>827</Words>
  <Application>Microsoft Office PowerPoint</Application>
  <PresentationFormat>On-screen Show (4:3)</PresentationFormat>
  <Paragraphs>78</Paragraphs>
  <Slides>16</Slides>
  <Notes>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Custom Design</vt:lpstr>
      <vt:lpstr>Winter Preparedness Brief</vt:lpstr>
      <vt:lpstr>Winter Preparedness</vt:lpstr>
      <vt:lpstr>Winter Storm</vt:lpstr>
      <vt:lpstr>NWS Winter Weather Definitions</vt:lpstr>
      <vt:lpstr>Definitions Cont.</vt:lpstr>
      <vt:lpstr>Definitions Cont.</vt:lpstr>
      <vt:lpstr>PowerPoint Presentation</vt:lpstr>
      <vt:lpstr>Driving Restrictions/Waiver</vt:lpstr>
      <vt:lpstr>Driving Restrictions</vt:lpstr>
      <vt:lpstr>Winter Preparedness/Safety </vt:lpstr>
      <vt:lpstr>Winter Preparedness/Safety Cont.</vt:lpstr>
      <vt:lpstr>Helpful Websites</vt:lpstr>
      <vt:lpstr>PowerPoint Presentation</vt:lpstr>
      <vt:lpstr>PowerPoint Presentation</vt:lpstr>
      <vt:lpstr>PowerPoint Presentation</vt:lpstr>
      <vt:lpstr>Thank You</vt:lpstr>
    </vt:vector>
  </TitlesOfParts>
  <Company>Human Technology,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Jessica Golobish</dc:creator>
  <cp:lastModifiedBy>Gorman, Lori A (DTI)</cp:lastModifiedBy>
  <cp:revision>227</cp:revision>
  <cp:lastPrinted>2020-11-05T15:36:16Z</cp:lastPrinted>
  <dcterms:created xsi:type="dcterms:W3CDTF">2008-11-24T21:23:55Z</dcterms:created>
  <dcterms:modified xsi:type="dcterms:W3CDTF">2020-11-18T19:25:11Z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0x010100F6D78FE06190F44983A5FAC0C7F71F37</vt:lpwstr>
  </property>
</Properties>
</file>